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handoutMasters/handoutMaster1.xml" ContentType="application/vnd.openxmlformats-officedocument.presentationml.handoutMaster+xml"/>
  <Override PartName="/ppt/media/image15.webp" ContentType="image/webp"/>
  <Override PartName="/ppt/media/image1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46"/>
  </p:handoutMasterIdLst>
  <p:sldIdLst>
    <p:sldId id="339" r:id="rId3"/>
    <p:sldId id="352" r:id="rId5"/>
    <p:sldId id="372" r:id="rId6"/>
    <p:sldId id="381" r:id="rId7"/>
    <p:sldId id="383" r:id="rId8"/>
    <p:sldId id="373" r:id="rId9"/>
    <p:sldId id="382" r:id="rId10"/>
    <p:sldId id="384" r:id="rId11"/>
    <p:sldId id="399" r:id="rId12"/>
    <p:sldId id="374" r:id="rId13"/>
    <p:sldId id="385" r:id="rId14"/>
    <p:sldId id="386" r:id="rId15"/>
    <p:sldId id="400" r:id="rId16"/>
    <p:sldId id="375" r:id="rId17"/>
    <p:sldId id="387" r:id="rId18"/>
    <p:sldId id="434" r:id="rId19"/>
    <p:sldId id="435" r:id="rId20"/>
    <p:sldId id="436" r:id="rId21"/>
    <p:sldId id="388" r:id="rId22"/>
    <p:sldId id="460" r:id="rId23"/>
    <p:sldId id="461" r:id="rId24"/>
    <p:sldId id="462" r:id="rId25"/>
    <p:sldId id="463" r:id="rId26"/>
    <p:sldId id="464" r:id="rId27"/>
    <p:sldId id="420" r:id="rId28"/>
    <p:sldId id="421" r:id="rId29"/>
    <p:sldId id="422" r:id="rId30"/>
    <p:sldId id="423" r:id="rId31"/>
    <p:sldId id="424" r:id="rId32"/>
    <p:sldId id="454" r:id="rId33"/>
    <p:sldId id="426" r:id="rId34"/>
    <p:sldId id="427" r:id="rId35"/>
    <p:sldId id="455" r:id="rId36"/>
    <p:sldId id="456" r:id="rId37"/>
    <p:sldId id="457" r:id="rId38"/>
    <p:sldId id="458" r:id="rId39"/>
    <p:sldId id="428" r:id="rId40"/>
    <p:sldId id="429" r:id="rId41"/>
    <p:sldId id="430" r:id="rId42"/>
    <p:sldId id="431" r:id="rId43"/>
    <p:sldId id="432" r:id="rId44"/>
    <p:sldId id="465" r:id="rId45"/>
  </p:sldIdLst>
  <p:sldSz cx="12192000" cy="6858000"/>
  <p:notesSz cx="6858000" cy="9144000"/>
  <p:embeddedFontLst>
    <p:embeddedFont>
      <p:font typeface="方正小标宋简体" panose="02000000000000000000" charset="-122"/>
      <p:regular r:id="rId50"/>
    </p:embeddedFont>
  </p:embeddedFontLst>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3" userDrawn="1">
          <p15:clr>
            <a:srgbClr val="A4A3A4"/>
          </p15:clr>
        </p15:guide>
        <p15:guide id="2" pos="3840" userDrawn="1">
          <p15:clr>
            <a:srgbClr val="A4A3A4"/>
          </p15:clr>
        </p15:guide>
        <p15:guide id="3" pos="416" userDrawn="1">
          <p15:clr>
            <a:srgbClr val="A4A3A4"/>
          </p15:clr>
        </p15:guide>
        <p15:guide id="4" pos="7256" userDrawn="1">
          <p15:clr>
            <a:srgbClr val="A4A3A4"/>
          </p15:clr>
        </p15:guide>
        <p15:guide id="5" orient="horz" pos="585" userDrawn="1">
          <p15:clr>
            <a:srgbClr val="A4A3A4"/>
          </p15:clr>
        </p15:guide>
        <p15:guide id="6" orient="horz" pos="701" userDrawn="1">
          <p15:clr>
            <a:srgbClr val="A4A3A4"/>
          </p15:clr>
        </p15:guide>
        <p15:guide id="7" orient="horz" pos="3948" userDrawn="1">
          <p15:clr>
            <a:srgbClr val="A4A3A4"/>
          </p15:clr>
        </p15:guide>
        <p15:guide id="8" orient="horz" pos="38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9FB9CD"/>
    <a:srgbClr val="F2F2F2"/>
    <a:srgbClr val="46C2CA"/>
    <a:srgbClr val="717E8D"/>
    <a:srgbClr val="343D46"/>
    <a:srgbClr val="272E34"/>
    <a:srgbClr val="42474D"/>
    <a:srgbClr val="00F5D9"/>
    <a:srgbClr val="095BE2"/>
    <a:srgbClr val="08A2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0861" autoAdjust="0"/>
    <p:restoredTop sz="94660"/>
  </p:normalViewPr>
  <p:slideViewPr>
    <p:cSldViewPr snapToGrid="0" showGuides="1">
      <p:cViewPr>
        <p:scale>
          <a:sx n="50" d="100"/>
          <a:sy n="50" d="100"/>
        </p:scale>
        <p:origin x="702" y="870"/>
      </p:cViewPr>
      <p:guideLst>
        <p:guide orient="horz" pos="2233"/>
        <p:guide pos="3840"/>
        <p:guide pos="416"/>
        <p:guide pos="7256"/>
        <p:guide orient="horz" pos="585"/>
        <p:guide orient="horz" pos="701"/>
        <p:guide orient="horz" pos="3948"/>
        <p:guide orient="horz" pos="3884"/>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gs" Target="tags/tag181.xml"/><Relationship Id="rId50" Type="http://schemas.openxmlformats.org/officeDocument/2006/relationships/font" Target="fonts/font1.fntdata"/><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润圆-65简" panose="00020600040101010101" pitchFamily="18" charset="-122"/>
              <a:ea typeface="汉仪润圆-65简" panose="00020600040101010101" pitchFamily="18" charset="-122"/>
              <a:cs typeface="汉仪润圆-65简" panose="00020600040101010101" pitchFamily="18"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汉仪润圆-65简" panose="00020600040101010101" pitchFamily="18" charset="-122"/>
              </a:rPr>
            </a:fld>
            <a:endParaRPr lang="zh-CN" altLang="en-US">
              <a:cs typeface="汉仪润圆-65简" panose="00020600040101010101" pitchFamily="18"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润圆-65简" panose="00020600040101010101" pitchFamily="18" charset="-122"/>
              <a:ea typeface="汉仪润圆-65简" panose="00020600040101010101" pitchFamily="18" charset="-122"/>
              <a:cs typeface="汉仪润圆-65简" panose="00020600040101010101" pitchFamily="18"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汉仪润圆-65简" panose="00020600040101010101" pitchFamily="18" charset="-122"/>
              </a:rPr>
            </a:fld>
            <a:endParaRPr lang="zh-CN" altLang="en-US">
              <a:cs typeface="汉仪润圆-65简" panose="00020600040101010101" pitchFamily="18"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润圆-65简" panose="00020600040101010101" pitchFamily="18" charset="-122"/>
                <a:ea typeface="汉仪润圆-65简" panose="00020600040101010101" pitchFamily="18" charset="-122"/>
                <a:cs typeface="汉仪润圆-65简" panose="00020600040101010101" pitchFamily="18"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润圆-65简" panose="00020600040101010101" pitchFamily="18" charset="-122"/>
                <a:ea typeface="汉仪润圆-65简" panose="00020600040101010101" pitchFamily="18" charset="-122"/>
                <a:cs typeface="汉仪润圆-65简" panose="00020600040101010101" pitchFamily="18" charset="-122"/>
              </a:defRPr>
            </a:lvl1pPr>
          </a:lstStyle>
          <a:p>
            <a:fld id="{283CE2B5-C7CF-4FCB-A687-2965513C891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润圆-65简" panose="00020600040101010101" pitchFamily="18" charset="-122"/>
                <a:ea typeface="汉仪润圆-65简" panose="00020600040101010101" pitchFamily="18" charset="-122"/>
                <a:cs typeface="汉仪润圆-65简" panose="00020600040101010101" pitchFamily="18"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润圆-65简" panose="00020600040101010101" pitchFamily="18" charset="-122"/>
                <a:ea typeface="汉仪润圆-65简" panose="00020600040101010101" pitchFamily="18" charset="-122"/>
                <a:cs typeface="汉仪润圆-65简" panose="00020600040101010101" pitchFamily="18" charset="-122"/>
              </a:defRPr>
            </a:lvl1pPr>
          </a:lstStyle>
          <a:p>
            <a:fld id="{9DAEF730-554A-4C31-AC8F-C3E8827AFB1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1pPr>
    <a:lvl2pPr marL="457200" algn="l" defTabSz="914400" rtl="0" eaLnBrk="1" latinLnBrk="0" hangingPunct="1">
      <a:defRPr sz="12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2pPr>
    <a:lvl3pPr marL="914400" algn="l" defTabSz="914400" rtl="0" eaLnBrk="1" latinLnBrk="0" hangingPunct="1">
      <a:defRPr sz="12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3pPr>
    <a:lvl4pPr marL="1371600" algn="l" defTabSz="914400" rtl="0" eaLnBrk="1" latinLnBrk="0" hangingPunct="1">
      <a:defRPr sz="12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4pPr>
    <a:lvl5pPr marL="1828800" algn="l" defTabSz="914400" rtl="0" eaLnBrk="1" latinLnBrk="0" hangingPunct="1">
      <a:defRPr sz="12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1000125" y="11798300"/>
            <a:ext cx="5486400" cy="3600450"/>
          </a:xfrm>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AEF730-554A-4C31-AC8F-C3E8827AFB1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润圆-65简" panose="00020600040101010101" pitchFamily="18" charset="-122"/>
            </a:endParaRPr>
          </a:p>
        </p:txBody>
      </p:sp>
      <p:sp>
        <p:nvSpPr>
          <p:cNvPr id="7" name="Picture Placeholder 6"/>
          <p:cNvSpPr>
            <a:spLocks noGrp="1"/>
          </p:cNvSpPr>
          <p:nvPr>
            <p:ph type="pic" sz="quarter" idx="10"/>
          </p:nvPr>
        </p:nvSpPr>
        <p:spPr>
          <a:xfrm>
            <a:off x="0" y="0"/>
            <a:ext cx="3275636" cy="3429000"/>
          </a:xfrm>
          <a:custGeom>
            <a:avLst/>
            <a:gdLst>
              <a:gd name="connsiteX0" fmla="*/ 0 w 3275636"/>
              <a:gd name="connsiteY0" fmla="*/ 0 h 3429000"/>
              <a:gd name="connsiteX1" fmla="*/ 3275636 w 3275636"/>
              <a:gd name="connsiteY1" fmla="*/ 0 h 3429000"/>
              <a:gd name="connsiteX2" fmla="*/ 3275636 w 3275636"/>
              <a:gd name="connsiteY2" fmla="*/ 3429000 h 3429000"/>
              <a:gd name="connsiteX3" fmla="*/ 0 w 3275636"/>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275636" h="3429000">
                <a:moveTo>
                  <a:pt x="0" y="0"/>
                </a:moveTo>
                <a:lnTo>
                  <a:pt x="3275636" y="0"/>
                </a:lnTo>
                <a:lnTo>
                  <a:pt x="3275636" y="3429000"/>
                </a:lnTo>
                <a:lnTo>
                  <a:pt x="0" y="3429000"/>
                </a:lnTo>
                <a:close/>
              </a:path>
            </a:pathLst>
          </a:custGeom>
        </p:spPr>
        <p:txBody>
          <a:bodyPr wrap="square">
            <a:noAutofit/>
          </a:bodyPr>
          <a:lstStyle/>
          <a:p>
            <a:endParaRPr lang="en-US"/>
          </a:p>
        </p:txBody>
      </p:sp>
      <p:sp>
        <p:nvSpPr>
          <p:cNvPr id="10" name="Picture Placeholder 9"/>
          <p:cNvSpPr>
            <a:spLocks noGrp="1"/>
          </p:cNvSpPr>
          <p:nvPr>
            <p:ph type="pic" sz="quarter" idx="11"/>
          </p:nvPr>
        </p:nvSpPr>
        <p:spPr>
          <a:xfrm>
            <a:off x="0" y="3486150"/>
            <a:ext cx="3275636" cy="3371850"/>
          </a:xfrm>
          <a:custGeom>
            <a:avLst/>
            <a:gdLst>
              <a:gd name="connsiteX0" fmla="*/ 0 w 3275636"/>
              <a:gd name="connsiteY0" fmla="*/ 0 h 3429000"/>
              <a:gd name="connsiteX1" fmla="*/ 3275636 w 3275636"/>
              <a:gd name="connsiteY1" fmla="*/ 0 h 3429000"/>
              <a:gd name="connsiteX2" fmla="*/ 3275636 w 3275636"/>
              <a:gd name="connsiteY2" fmla="*/ 3429000 h 3429000"/>
              <a:gd name="connsiteX3" fmla="*/ 0 w 3275636"/>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275636" h="3429000">
                <a:moveTo>
                  <a:pt x="0" y="0"/>
                </a:moveTo>
                <a:lnTo>
                  <a:pt x="3275636" y="0"/>
                </a:lnTo>
                <a:lnTo>
                  <a:pt x="3275636" y="3429000"/>
                </a:lnTo>
                <a:lnTo>
                  <a:pt x="0" y="3429000"/>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润圆-65简" panose="00020600040101010101" pitchFamily="18" charset="-122"/>
            </a:endParaRPr>
          </a:p>
        </p:txBody>
      </p:sp>
      <p:sp>
        <p:nvSpPr>
          <p:cNvPr id="16" name="Freeform 15"/>
          <p:cNvSpPr>
            <a:spLocks noGrp="1"/>
          </p:cNvSpPr>
          <p:nvPr>
            <p:ph type="pic" sz="quarter" idx="12"/>
          </p:nvPr>
        </p:nvSpPr>
        <p:spPr>
          <a:xfrm>
            <a:off x="0" y="3632200"/>
            <a:ext cx="12192000" cy="3225800"/>
          </a:xfrm>
          <a:custGeom>
            <a:avLst/>
            <a:gdLst>
              <a:gd name="connsiteX0" fmla="*/ 0 w 2005540"/>
              <a:gd name="connsiteY0" fmla="*/ 0 h 3657600"/>
              <a:gd name="connsiteX1" fmla="*/ 2005540 w 2005540"/>
              <a:gd name="connsiteY1" fmla="*/ 0 h 3657600"/>
              <a:gd name="connsiteX2" fmla="*/ 2005540 w 2005540"/>
              <a:gd name="connsiteY2" fmla="*/ 3657600 h 3657600"/>
              <a:gd name="connsiteX3" fmla="*/ 0 w 2005540"/>
              <a:gd name="connsiteY3" fmla="*/ 3657600 h 3657600"/>
            </a:gdLst>
            <a:ahLst/>
            <a:cxnLst>
              <a:cxn ang="0">
                <a:pos x="connsiteX0" y="connsiteY0"/>
              </a:cxn>
              <a:cxn ang="0">
                <a:pos x="connsiteX1" y="connsiteY1"/>
              </a:cxn>
              <a:cxn ang="0">
                <a:pos x="connsiteX2" y="connsiteY2"/>
              </a:cxn>
              <a:cxn ang="0">
                <a:pos x="connsiteX3" y="connsiteY3"/>
              </a:cxn>
            </a:cxnLst>
            <a:rect l="l" t="t" r="r" b="b"/>
            <a:pathLst>
              <a:path w="2005540" h="3657600">
                <a:moveTo>
                  <a:pt x="0" y="0"/>
                </a:moveTo>
                <a:lnTo>
                  <a:pt x="2005540" y="0"/>
                </a:lnTo>
                <a:lnTo>
                  <a:pt x="2005540" y="3657600"/>
                </a:lnTo>
                <a:lnTo>
                  <a:pt x="0" y="3657600"/>
                </a:lnTo>
                <a:close/>
              </a:path>
            </a:pathLst>
          </a:custGeom>
          <a:solidFill>
            <a:schemeClr val="bg1">
              <a:lumMod val="95000"/>
            </a:schemeClr>
          </a:solidFill>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Vertical Title and Text">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润圆-65简" panose="00020600040101010101" pitchFamily="18" charset="-122"/>
            </a:endParaRPr>
          </a:p>
        </p:txBody>
      </p:sp>
      <p:sp>
        <p:nvSpPr>
          <p:cNvPr id="15" name="Freeform 14"/>
          <p:cNvSpPr>
            <a:spLocks noGrp="1"/>
          </p:cNvSpPr>
          <p:nvPr>
            <p:ph type="pic" sz="quarter" idx="12"/>
          </p:nvPr>
        </p:nvSpPr>
        <p:spPr>
          <a:xfrm>
            <a:off x="7962901" y="0"/>
            <a:ext cx="4229100" cy="6858000"/>
          </a:xfrm>
          <a:custGeom>
            <a:avLst/>
            <a:gdLst>
              <a:gd name="connsiteX0" fmla="*/ 0 w 2005540"/>
              <a:gd name="connsiteY0" fmla="*/ 0 h 3657600"/>
              <a:gd name="connsiteX1" fmla="*/ 2005540 w 2005540"/>
              <a:gd name="connsiteY1" fmla="*/ 0 h 3657600"/>
              <a:gd name="connsiteX2" fmla="*/ 2005540 w 2005540"/>
              <a:gd name="connsiteY2" fmla="*/ 3657600 h 3657600"/>
              <a:gd name="connsiteX3" fmla="*/ 0 w 2005540"/>
              <a:gd name="connsiteY3" fmla="*/ 3657600 h 3657600"/>
            </a:gdLst>
            <a:ahLst/>
            <a:cxnLst>
              <a:cxn ang="0">
                <a:pos x="connsiteX0" y="connsiteY0"/>
              </a:cxn>
              <a:cxn ang="0">
                <a:pos x="connsiteX1" y="connsiteY1"/>
              </a:cxn>
              <a:cxn ang="0">
                <a:pos x="connsiteX2" y="connsiteY2"/>
              </a:cxn>
              <a:cxn ang="0">
                <a:pos x="connsiteX3" y="connsiteY3"/>
              </a:cxn>
            </a:cxnLst>
            <a:rect l="l" t="t" r="r" b="b"/>
            <a:pathLst>
              <a:path w="2005540" h="3657600">
                <a:moveTo>
                  <a:pt x="0" y="0"/>
                </a:moveTo>
                <a:lnTo>
                  <a:pt x="2005540" y="0"/>
                </a:lnTo>
                <a:lnTo>
                  <a:pt x="2005540" y="3657600"/>
                </a:lnTo>
                <a:lnTo>
                  <a:pt x="0" y="3657600"/>
                </a:lnTo>
                <a:close/>
              </a:path>
            </a:pathLst>
          </a:custGeom>
          <a:solidFill>
            <a:schemeClr val="bg1">
              <a:lumMod val="95000"/>
            </a:schemeClr>
          </a:solidFill>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3" y="3"/>
            <a:ext cx="12191997" cy="6857997"/>
          </a:xfrm>
          <a:prstGeom prst="rect">
            <a:avLst/>
          </a:prstGeom>
          <a:ln>
            <a:noFill/>
          </a:ln>
        </p:spPr>
        <p:txBody>
          <a:bodyPr>
            <a:normAutofit/>
          </a:bodyPr>
          <a:lstStyle>
            <a:lvl1pPr marL="0" indent="0" algn="ctr">
              <a:buNone/>
              <a:defRPr sz="1600"/>
            </a:lvl1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dirty="0">
              <a:cs typeface="汉仪润圆-6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eam 3">
    <p:spTree>
      <p:nvGrpSpPr>
        <p:cNvPr id="1" name=""/>
        <p:cNvGrpSpPr/>
        <p:nvPr/>
      </p:nvGrpSpPr>
      <p:grpSpPr>
        <a:xfrm>
          <a:off x="0" y="0"/>
          <a:ext cx="0" cy="0"/>
          <a:chOff x="0" y="0"/>
          <a:chExt cx="0" cy="0"/>
        </a:xfrm>
      </p:grpSpPr>
      <p:sp>
        <p:nvSpPr>
          <p:cNvPr id="19" name="Picture Placeholder 18"/>
          <p:cNvSpPr>
            <a:spLocks noGrp="1"/>
          </p:cNvSpPr>
          <p:nvPr>
            <p:ph type="pic" sz="quarter" idx="13"/>
          </p:nvPr>
        </p:nvSpPr>
        <p:spPr>
          <a:xfrm>
            <a:off x="4068914" y="2856150"/>
            <a:ext cx="1547579" cy="1613022"/>
          </a:xfrm>
          <a:custGeom>
            <a:avLst/>
            <a:gdLst>
              <a:gd name="connsiteX0" fmla="*/ 950913 w 1901826"/>
              <a:gd name="connsiteY0" fmla="*/ 0 h 1901826"/>
              <a:gd name="connsiteX1" fmla="*/ 1901826 w 1901826"/>
              <a:gd name="connsiteY1" fmla="*/ 950913 h 1901826"/>
              <a:gd name="connsiteX2" fmla="*/ 950913 w 1901826"/>
              <a:gd name="connsiteY2" fmla="*/ 1901826 h 1901826"/>
              <a:gd name="connsiteX3" fmla="*/ 0 w 1901826"/>
              <a:gd name="connsiteY3" fmla="*/ 950913 h 1901826"/>
              <a:gd name="connsiteX4" fmla="*/ 950913 w 1901826"/>
              <a:gd name="connsiteY4" fmla="*/ 0 h 190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826" h="1901826">
                <a:moveTo>
                  <a:pt x="950913" y="0"/>
                </a:moveTo>
                <a:cubicBezTo>
                  <a:pt x="1476088" y="0"/>
                  <a:pt x="1901826" y="425738"/>
                  <a:pt x="1901826" y="950913"/>
                </a:cubicBezTo>
                <a:cubicBezTo>
                  <a:pt x="1901826" y="1476088"/>
                  <a:pt x="1476088" y="1901826"/>
                  <a:pt x="950913" y="1901826"/>
                </a:cubicBezTo>
                <a:cubicBezTo>
                  <a:pt x="425738" y="1901826"/>
                  <a:pt x="0" y="1476088"/>
                  <a:pt x="0" y="950913"/>
                </a:cubicBezTo>
                <a:cubicBezTo>
                  <a:pt x="0" y="425738"/>
                  <a:pt x="425738" y="0"/>
                  <a:pt x="950913"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25" name="Picture Placeholder 24"/>
          <p:cNvSpPr>
            <a:spLocks noGrp="1"/>
          </p:cNvSpPr>
          <p:nvPr>
            <p:ph type="pic" sz="quarter" idx="14"/>
          </p:nvPr>
        </p:nvSpPr>
        <p:spPr>
          <a:xfrm>
            <a:off x="6644617" y="2830702"/>
            <a:ext cx="1596819" cy="1663916"/>
          </a:xfrm>
          <a:custGeom>
            <a:avLst/>
            <a:gdLst>
              <a:gd name="connsiteX0" fmla="*/ 950913 w 1901826"/>
              <a:gd name="connsiteY0" fmla="*/ 0 h 1901826"/>
              <a:gd name="connsiteX1" fmla="*/ 1901826 w 1901826"/>
              <a:gd name="connsiteY1" fmla="*/ 950913 h 1901826"/>
              <a:gd name="connsiteX2" fmla="*/ 950913 w 1901826"/>
              <a:gd name="connsiteY2" fmla="*/ 1901826 h 1901826"/>
              <a:gd name="connsiteX3" fmla="*/ 0 w 1901826"/>
              <a:gd name="connsiteY3" fmla="*/ 950913 h 1901826"/>
              <a:gd name="connsiteX4" fmla="*/ 950913 w 1901826"/>
              <a:gd name="connsiteY4" fmla="*/ 0 h 190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826" h="1901826">
                <a:moveTo>
                  <a:pt x="950913" y="0"/>
                </a:moveTo>
                <a:cubicBezTo>
                  <a:pt x="1476088" y="0"/>
                  <a:pt x="1901826" y="425738"/>
                  <a:pt x="1901826" y="950913"/>
                </a:cubicBezTo>
                <a:cubicBezTo>
                  <a:pt x="1901826" y="1476088"/>
                  <a:pt x="1476088" y="1901826"/>
                  <a:pt x="950913" y="1901826"/>
                </a:cubicBezTo>
                <a:cubicBezTo>
                  <a:pt x="425738" y="1901826"/>
                  <a:pt x="0" y="1476088"/>
                  <a:pt x="0" y="950913"/>
                </a:cubicBezTo>
                <a:cubicBezTo>
                  <a:pt x="0" y="425738"/>
                  <a:pt x="425738" y="0"/>
                  <a:pt x="950913"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6" name="Picture Placeholder 17"/>
          <p:cNvSpPr>
            <a:spLocks noGrp="1"/>
          </p:cNvSpPr>
          <p:nvPr>
            <p:ph type="pic" sz="quarter" idx="12"/>
          </p:nvPr>
        </p:nvSpPr>
        <p:spPr>
          <a:xfrm>
            <a:off x="1390210" y="2856150"/>
            <a:ext cx="1593897" cy="1613022"/>
          </a:xfrm>
          <a:custGeom>
            <a:avLst/>
            <a:gdLst>
              <a:gd name="connsiteX0" fmla="*/ 950913 w 1901826"/>
              <a:gd name="connsiteY0" fmla="*/ 0 h 1901826"/>
              <a:gd name="connsiteX1" fmla="*/ 1901826 w 1901826"/>
              <a:gd name="connsiteY1" fmla="*/ 950913 h 1901826"/>
              <a:gd name="connsiteX2" fmla="*/ 950913 w 1901826"/>
              <a:gd name="connsiteY2" fmla="*/ 1901826 h 1901826"/>
              <a:gd name="connsiteX3" fmla="*/ 0 w 1901826"/>
              <a:gd name="connsiteY3" fmla="*/ 950913 h 1901826"/>
              <a:gd name="connsiteX4" fmla="*/ 950913 w 1901826"/>
              <a:gd name="connsiteY4" fmla="*/ 0 h 190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826" h="1901826">
                <a:moveTo>
                  <a:pt x="950913" y="0"/>
                </a:moveTo>
                <a:cubicBezTo>
                  <a:pt x="1476088" y="0"/>
                  <a:pt x="1901826" y="425738"/>
                  <a:pt x="1901826" y="950913"/>
                </a:cubicBezTo>
                <a:cubicBezTo>
                  <a:pt x="1901826" y="1476088"/>
                  <a:pt x="1476088" y="1901826"/>
                  <a:pt x="950913" y="1901826"/>
                </a:cubicBezTo>
                <a:cubicBezTo>
                  <a:pt x="425738" y="1901826"/>
                  <a:pt x="0" y="1476088"/>
                  <a:pt x="0" y="950913"/>
                </a:cubicBezTo>
                <a:cubicBezTo>
                  <a:pt x="0" y="425738"/>
                  <a:pt x="425738" y="0"/>
                  <a:pt x="950913"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23" name="Picture Placeholder 25"/>
          <p:cNvSpPr>
            <a:spLocks noGrp="1"/>
          </p:cNvSpPr>
          <p:nvPr>
            <p:ph type="pic" sz="quarter" idx="15"/>
          </p:nvPr>
        </p:nvSpPr>
        <p:spPr>
          <a:xfrm>
            <a:off x="9269018" y="2830702"/>
            <a:ext cx="1594096" cy="1663916"/>
          </a:xfrm>
          <a:custGeom>
            <a:avLst/>
            <a:gdLst>
              <a:gd name="connsiteX0" fmla="*/ 950913 w 1901826"/>
              <a:gd name="connsiteY0" fmla="*/ 0 h 1901826"/>
              <a:gd name="connsiteX1" fmla="*/ 1901826 w 1901826"/>
              <a:gd name="connsiteY1" fmla="*/ 950913 h 1901826"/>
              <a:gd name="connsiteX2" fmla="*/ 950913 w 1901826"/>
              <a:gd name="connsiteY2" fmla="*/ 1901826 h 1901826"/>
              <a:gd name="connsiteX3" fmla="*/ 0 w 1901826"/>
              <a:gd name="connsiteY3" fmla="*/ 950913 h 1901826"/>
              <a:gd name="connsiteX4" fmla="*/ 950913 w 1901826"/>
              <a:gd name="connsiteY4" fmla="*/ 0 h 190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826" h="1901826">
                <a:moveTo>
                  <a:pt x="950913" y="0"/>
                </a:moveTo>
                <a:cubicBezTo>
                  <a:pt x="1476088" y="0"/>
                  <a:pt x="1901826" y="425738"/>
                  <a:pt x="1901826" y="950913"/>
                </a:cubicBezTo>
                <a:cubicBezTo>
                  <a:pt x="1901826" y="1476088"/>
                  <a:pt x="1476088" y="1901826"/>
                  <a:pt x="950913" y="1901826"/>
                </a:cubicBezTo>
                <a:cubicBezTo>
                  <a:pt x="425738" y="1901826"/>
                  <a:pt x="0" y="1476088"/>
                  <a:pt x="0" y="950913"/>
                </a:cubicBezTo>
                <a:cubicBezTo>
                  <a:pt x="0" y="425738"/>
                  <a:pt x="425738" y="0"/>
                  <a:pt x="950913"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Mockup 1">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润圆-65简" panose="00020600040101010101" pitchFamily="18" charset="-122"/>
            </a:endParaRPr>
          </a:p>
        </p:txBody>
      </p:sp>
      <p:sp>
        <p:nvSpPr>
          <p:cNvPr id="9" name="Rectangle: Rounded Corners 8"/>
          <p:cNvSpPr/>
          <p:nvPr userDrawn="1"/>
        </p:nvSpPr>
        <p:spPr>
          <a:xfrm rot="5400000">
            <a:off x="3819943" y="1449683"/>
            <a:ext cx="1546190" cy="6409522"/>
          </a:xfrm>
          <a:prstGeom prst="roundRect">
            <a:avLst>
              <a:gd name="adj" fmla="val 6889"/>
            </a:avLst>
          </a:prstGeom>
          <a:solidFill>
            <a:schemeClr val="bg1"/>
          </a:solidFill>
          <a:ln>
            <a:noFill/>
          </a:ln>
          <a:effectLst>
            <a:outerShdw blurRad="2540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950" b="1" spc="100" dirty="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endParaRPr>
          </a:p>
        </p:txBody>
      </p:sp>
      <p:sp>
        <p:nvSpPr>
          <p:cNvPr id="14" name="Picture Placeholder 14"/>
          <p:cNvSpPr>
            <a:spLocks noGrp="1"/>
          </p:cNvSpPr>
          <p:nvPr>
            <p:ph type="pic" sz="quarter" idx="11"/>
          </p:nvPr>
        </p:nvSpPr>
        <p:spPr>
          <a:xfrm>
            <a:off x="1841857" y="4169121"/>
            <a:ext cx="970646" cy="970646"/>
          </a:xfrm>
          <a:custGeom>
            <a:avLst/>
            <a:gdLst>
              <a:gd name="connsiteX0" fmla="*/ 716678 w 1433356"/>
              <a:gd name="connsiteY0" fmla="*/ 0 h 1433356"/>
              <a:gd name="connsiteX1" fmla="*/ 1433356 w 1433356"/>
              <a:gd name="connsiteY1" fmla="*/ 716678 h 1433356"/>
              <a:gd name="connsiteX2" fmla="*/ 716678 w 1433356"/>
              <a:gd name="connsiteY2" fmla="*/ 1433356 h 1433356"/>
              <a:gd name="connsiteX3" fmla="*/ 0 w 1433356"/>
              <a:gd name="connsiteY3" fmla="*/ 716678 h 1433356"/>
              <a:gd name="connsiteX4" fmla="*/ 716678 w 1433356"/>
              <a:gd name="connsiteY4" fmla="*/ 0 h 143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356" h="1433356">
                <a:moveTo>
                  <a:pt x="716678" y="0"/>
                </a:moveTo>
                <a:cubicBezTo>
                  <a:pt x="1112488" y="0"/>
                  <a:pt x="1433356" y="320868"/>
                  <a:pt x="1433356" y="716678"/>
                </a:cubicBezTo>
                <a:cubicBezTo>
                  <a:pt x="1433356" y="1112488"/>
                  <a:pt x="1112488" y="1433356"/>
                  <a:pt x="716678" y="1433356"/>
                </a:cubicBezTo>
                <a:cubicBezTo>
                  <a:pt x="320868" y="1433356"/>
                  <a:pt x="0" y="1112488"/>
                  <a:pt x="0" y="716678"/>
                </a:cubicBezTo>
                <a:cubicBezTo>
                  <a:pt x="0" y="320868"/>
                  <a:pt x="320868" y="0"/>
                  <a:pt x="716678"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7" name="Picture Placeholder 16"/>
          <p:cNvSpPr>
            <a:spLocks noGrp="1"/>
          </p:cNvSpPr>
          <p:nvPr>
            <p:ph type="pic" sz="quarter" idx="10"/>
          </p:nvPr>
        </p:nvSpPr>
        <p:spPr>
          <a:xfrm>
            <a:off x="7237765" y="1181100"/>
            <a:ext cx="3087335" cy="6489700"/>
          </a:xfrm>
          <a:custGeom>
            <a:avLst/>
            <a:gdLst>
              <a:gd name="connsiteX0" fmla="*/ 333494 w 3087335"/>
              <a:gd name="connsiteY0" fmla="*/ 0 h 6489700"/>
              <a:gd name="connsiteX1" fmla="*/ 2753841 w 3087335"/>
              <a:gd name="connsiteY1" fmla="*/ 0 h 6489700"/>
              <a:gd name="connsiteX2" fmla="*/ 3087335 w 3087335"/>
              <a:gd name="connsiteY2" fmla="*/ 333494 h 6489700"/>
              <a:gd name="connsiteX3" fmla="*/ 3087335 w 3087335"/>
              <a:gd name="connsiteY3" fmla="*/ 6156206 h 6489700"/>
              <a:gd name="connsiteX4" fmla="*/ 2753841 w 3087335"/>
              <a:gd name="connsiteY4" fmla="*/ 6489700 h 6489700"/>
              <a:gd name="connsiteX5" fmla="*/ 333494 w 3087335"/>
              <a:gd name="connsiteY5" fmla="*/ 6489700 h 6489700"/>
              <a:gd name="connsiteX6" fmla="*/ 0 w 3087335"/>
              <a:gd name="connsiteY6" fmla="*/ 6156206 h 6489700"/>
              <a:gd name="connsiteX7" fmla="*/ 0 w 3087335"/>
              <a:gd name="connsiteY7" fmla="*/ 333494 h 6489700"/>
              <a:gd name="connsiteX8" fmla="*/ 333494 w 3087335"/>
              <a:gd name="connsiteY8" fmla="*/ 0 h 648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7335" h="6489700">
                <a:moveTo>
                  <a:pt x="333494" y="0"/>
                </a:moveTo>
                <a:lnTo>
                  <a:pt x="2753841" y="0"/>
                </a:lnTo>
                <a:cubicBezTo>
                  <a:pt x="2938025" y="0"/>
                  <a:pt x="3087335" y="149310"/>
                  <a:pt x="3087335" y="333494"/>
                </a:cubicBezTo>
                <a:lnTo>
                  <a:pt x="3087335" y="6156206"/>
                </a:lnTo>
                <a:cubicBezTo>
                  <a:pt x="3087335" y="6340390"/>
                  <a:pt x="2938025" y="6489700"/>
                  <a:pt x="2753841" y="6489700"/>
                </a:cubicBezTo>
                <a:lnTo>
                  <a:pt x="333494" y="6489700"/>
                </a:lnTo>
                <a:cubicBezTo>
                  <a:pt x="149310" y="6489700"/>
                  <a:pt x="0" y="6340390"/>
                  <a:pt x="0" y="6156206"/>
                </a:cubicBezTo>
                <a:lnTo>
                  <a:pt x="0" y="333494"/>
                </a:lnTo>
                <a:cubicBezTo>
                  <a:pt x="0" y="149310"/>
                  <a:pt x="149310" y="0"/>
                  <a:pt x="333494"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Mockup 2">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润圆-65简" panose="00020600040101010101" pitchFamily="18" charset="-122"/>
            </a:endParaRPr>
          </a:p>
        </p:txBody>
      </p:sp>
      <p:sp>
        <p:nvSpPr>
          <p:cNvPr id="23" name="Picture Placeholder 22"/>
          <p:cNvSpPr>
            <a:spLocks noGrp="1"/>
          </p:cNvSpPr>
          <p:nvPr>
            <p:ph type="pic" sz="quarter" idx="11"/>
          </p:nvPr>
        </p:nvSpPr>
        <p:spPr>
          <a:xfrm>
            <a:off x="1956473" y="3292801"/>
            <a:ext cx="874644" cy="874644"/>
          </a:xfrm>
          <a:custGeom>
            <a:avLst/>
            <a:gdLst>
              <a:gd name="connsiteX0" fmla="*/ 437322 w 874644"/>
              <a:gd name="connsiteY0" fmla="*/ 0 h 874644"/>
              <a:gd name="connsiteX1" fmla="*/ 874644 w 874644"/>
              <a:gd name="connsiteY1" fmla="*/ 437322 h 874644"/>
              <a:gd name="connsiteX2" fmla="*/ 437322 w 874644"/>
              <a:gd name="connsiteY2" fmla="*/ 874644 h 874644"/>
              <a:gd name="connsiteX3" fmla="*/ 0 w 874644"/>
              <a:gd name="connsiteY3" fmla="*/ 437322 h 874644"/>
              <a:gd name="connsiteX4" fmla="*/ 437322 w 874644"/>
              <a:gd name="connsiteY4" fmla="*/ 0 h 87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44" h="874644">
                <a:moveTo>
                  <a:pt x="437322" y="0"/>
                </a:moveTo>
                <a:cubicBezTo>
                  <a:pt x="678848" y="0"/>
                  <a:pt x="874644" y="195796"/>
                  <a:pt x="874644" y="437322"/>
                </a:cubicBezTo>
                <a:cubicBezTo>
                  <a:pt x="874644" y="678848"/>
                  <a:pt x="678848" y="874644"/>
                  <a:pt x="437322" y="874644"/>
                </a:cubicBezTo>
                <a:cubicBezTo>
                  <a:pt x="195796" y="874644"/>
                  <a:pt x="0" y="678848"/>
                  <a:pt x="0" y="437322"/>
                </a:cubicBezTo>
                <a:cubicBezTo>
                  <a:pt x="0" y="195796"/>
                  <a:pt x="195796" y="0"/>
                  <a:pt x="437322"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6" name="Picture Placeholder 6"/>
          <p:cNvSpPr>
            <a:spLocks noGrp="1"/>
          </p:cNvSpPr>
          <p:nvPr>
            <p:ph type="pic" sz="quarter" idx="10"/>
          </p:nvPr>
        </p:nvSpPr>
        <p:spPr>
          <a:xfrm>
            <a:off x="3544519" y="2473085"/>
            <a:ext cx="5048781" cy="3204723"/>
          </a:xfrm>
          <a:pattFill prst="pct5">
            <a:fgClr>
              <a:schemeClr val="accent1"/>
            </a:fgClr>
            <a:bgClr>
              <a:schemeClr val="bg1"/>
            </a:bgClr>
          </a:pattFill>
        </p:spPr>
        <p:txBody>
          <a:bodyPr>
            <a:normAutofit/>
          </a:bodyPr>
          <a:lstStyle>
            <a:lvl1pPr>
              <a:defRPr sz="1200"/>
            </a:lvl1pPr>
          </a:lstStyle>
          <a:p>
            <a:endParaRPr lang="en-US"/>
          </a:p>
        </p:txBody>
      </p:sp>
      <p:sp>
        <p:nvSpPr>
          <p:cNvPr id="25" name="Picture Placeholder 24"/>
          <p:cNvSpPr>
            <a:spLocks noGrp="1"/>
          </p:cNvSpPr>
          <p:nvPr>
            <p:ph type="pic" sz="quarter" idx="12"/>
          </p:nvPr>
        </p:nvSpPr>
        <p:spPr>
          <a:xfrm>
            <a:off x="9127064" y="2507778"/>
            <a:ext cx="874644" cy="874644"/>
          </a:xfrm>
          <a:custGeom>
            <a:avLst/>
            <a:gdLst>
              <a:gd name="connsiteX0" fmla="*/ 437322 w 874644"/>
              <a:gd name="connsiteY0" fmla="*/ 0 h 874644"/>
              <a:gd name="connsiteX1" fmla="*/ 874644 w 874644"/>
              <a:gd name="connsiteY1" fmla="*/ 437322 h 874644"/>
              <a:gd name="connsiteX2" fmla="*/ 437322 w 874644"/>
              <a:gd name="connsiteY2" fmla="*/ 874644 h 874644"/>
              <a:gd name="connsiteX3" fmla="*/ 0 w 874644"/>
              <a:gd name="connsiteY3" fmla="*/ 437322 h 874644"/>
              <a:gd name="connsiteX4" fmla="*/ 437322 w 874644"/>
              <a:gd name="connsiteY4" fmla="*/ 0 h 87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44" h="874644">
                <a:moveTo>
                  <a:pt x="437322" y="0"/>
                </a:moveTo>
                <a:cubicBezTo>
                  <a:pt x="678848" y="0"/>
                  <a:pt x="874644" y="195796"/>
                  <a:pt x="874644" y="437322"/>
                </a:cubicBezTo>
                <a:cubicBezTo>
                  <a:pt x="874644" y="678848"/>
                  <a:pt x="678848" y="874644"/>
                  <a:pt x="437322" y="874644"/>
                </a:cubicBezTo>
                <a:cubicBezTo>
                  <a:pt x="195796" y="874644"/>
                  <a:pt x="0" y="678848"/>
                  <a:pt x="0" y="437322"/>
                </a:cubicBezTo>
                <a:cubicBezTo>
                  <a:pt x="0" y="195796"/>
                  <a:pt x="195796" y="0"/>
                  <a:pt x="437322"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润圆-65简" panose="00020600040101010101" pitchFamily="18" charset="-122"/>
            </a:endParaRPr>
          </a:p>
        </p:txBody>
      </p:sp>
      <p:sp>
        <p:nvSpPr>
          <p:cNvPr id="5" name="Picture Placeholder 4"/>
          <p:cNvSpPr>
            <a:spLocks noGrp="1"/>
          </p:cNvSpPr>
          <p:nvPr>
            <p:ph type="pic" sz="quarter" idx="10"/>
          </p:nvPr>
        </p:nvSpPr>
        <p:spPr>
          <a:xfrm>
            <a:off x="6096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6096001"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润圆-65简" panose="00020600040101010101" pitchFamily="18" charset="-122"/>
            </a:endParaRPr>
          </a:p>
        </p:txBody>
      </p:sp>
      <p:sp>
        <p:nvSpPr>
          <p:cNvPr id="5" name="Picture Placeholder 4"/>
          <p:cNvSpPr>
            <a:spLocks noGrp="1"/>
          </p:cNvSpPr>
          <p:nvPr>
            <p:ph type="pic" sz="quarter" idx="10"/>
          </p:nvPr>
        </p:nvSpPr>
        <p:spPr>
          <a:xfrm>
            <a:off x="9144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润圆-65简" panose="00020600040101010101" pitchFamily="18" charset="-122"/>
                <a:ea typeface="汉仪润圆-65简" panose="00020600040101010101" pitchFamily="18" charset="-122"/>
                <a:cs typeface="汉仪润圆-65简" panose="00020600040101010101" pitchFamily="18" charset="-122"/>
              </a:defRPr>
            </a:lvl1pPr>
          </a:lstStyle>
          <a:p>
            <a:fld id="{B6D21B80-9413-4EE8-A058-97DF2E8B882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润圆-65简" panose="00020600040101010101" pitchFamily="18" charset="-122"/>
                <a:ea typeface="汉仪润圆-65简" panose="00020600040101010101" pitchFamily="18" charset="-122"/>
                <a:cs typeface="汉仪润圆-65简" panose="00020600040101010101" pitchFamily="18"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润圆-65简" panose="00020600040101010101" pitchFamily="18" charset="-122"/>
                <a:ea typeface="汉仪润圆-65简" panose="00020600040101010101" pitchFamily="18" charset="-122"/>
                <a:cs typeface="汉仪润圆-65简" panose="00020600040101010101" pitchFamily="18" charset="-122"/>
              </a:defRPr>
            </a:lvl1pPr>
          </a:lstStyle>
          <a:p>
            <a:fld id="{0C2F1850-6661-42FC-9D6D-89140B9F6166}" type="slidenum">
              <a:rPr lang="zh-CN" altLang="en-US" smtClean="0"/>
            </a:fld>
            <a:endParaRPr lang="zh-CN" altLang="en-US"/>
          </a:p>
        </p:txBody>
      </p:sp>
      <p:pic>
        <p:nvPicPr>
          <p:cNvPr id="13" name="图片 12"/>
          <p:cNvPicPr>
            <a:picLocks noChangeAspect="1"/>
          </p:cNvPicPr>
          <p:nvPr userDrawn="1"/>
        </p:nvPicPr>
        <p:blipFill>
          <a:blip r:embed="rId14">
            <a:extLst>
              <a:ext uri="{28A0092B-C50C-407E-A947-70E740481C1C}">
                <a14:useLocalDpi xmlns:a14="http://schemas.microsoft.com/office/drawing/2010/main" val="0"/>
              </a:ext>
            </a:extLst>
          </a:blip>
          <a:srcRect t="37222" b="47303"/>
          <a:stretch>
            <a:fillRect/>
          </a:stretch>
        </p:blipFill>
        <p:spPr>
          <a:xfrm>
            <a:off x="3" y="5796756"/>
            <a:ext cx="12191997" cy="1061244"/>
          </a:xfrm>
          <a:custGeom>
            <a:avLst/>
            <a:gdLst>
              <a:gd name="connsiteX0" fmla="*/ 0 w 12191997"/>
              <a:gd name="connsiteY0" fmla="*/ 0 h 1061244"/>
              <a:gd name="connsiteX1" fmla="*/ 12191997 w 12191997"/>
              <a:gd name="connsiteY1" fmla="*/ 0 h 1061244"/>
              <a:gd name="connsiteX2" fmla="*/ 12191997 w 12191997"/>
              <a:gd name="connsiteY2" fmla="*/ 1061244 h 1061244"/>
              <a:gd name="connsiteX3" fmla="*/ 0 w 12191997"/>
              <a:gd name="connsiteY3" fmla="*/ 1061244 h 1061244"/>
            </a:gdLst>
            <a:ahLst/>
            <a:cxnLst>
              <a:cxn ang="0">
                <a:pos x="connsiteX0" y="connsiteY0"/>
              </a:cxn>
              <a:cxn ang="0">
                <a:pos x="connsiteX1" y="connsiteY1"/>
              </a:cxn>
              <a:cxn ang="0">
                <a:pos x="connsiteX2" y="connsiteY2"/>
              </a:cxn>
              <a:cxn ang="0">
                <a:pos x="connsiteX3" y="connsiteY3"/>
              </a:cxn>
            </a:cxnLst>
            <a:rect l="l" t="t" r="r" b="b"/>
            <a:pathLst>
              <a:path w="12191997" h="1061244">
                <a:moveTo>
                  <a:pt x="0" y="0"/>
                </a:moveTo>
                <a:lnTo>
                  <a:pt x="12191997" y="0"/>
                </a:lnTo>
                <a:lnTo>
                  <a:pt x="12191997" y="1061244"/>
                </a:lnTo>
                <a:lnTo>
                  <a:pt x="0" y="1061244"/>
                </a:lnTo>
                <a:close/>
              </a:path>
            </a:pathLst>
          </a:cu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p14:dur="50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3.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3.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11.jpeg"/><Relationship Id="rId11" Type="http://schemas.openxmlformats.org/officeDocument/2006/relationships/notesSlide" Target="../notesSlides/notesSlide16.xml"/><Relationship Id="rId10" Type="http://schemas.openxmlformats.org/officeDocument/2006/relationships/slideLayout" Target="../slideLayouts/slideLayout13.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image" Target="../media/image12.jpeg"/><Relationship Id="rId3" Type="http://schemas.openxmlformats.org/officeDocument/2006/relationships/tags" Target="../tags/tag15.xml"/><Relationship Id="rId2" Type="http://schemas.openxmlformats.org/officeDocument/2006/relationships/tags" Target="../tags/tag14.xml"/><Relationship Id="rId10" Type="http://schemas.openxmlformats.org/officeDocument/2006/relationships/notesSlide" Target="../notesSlides/notesSlide17.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image" Target="../media/image14.jpeg"/><Relationship Id="rId3" Type="http://schemas.openxmlformats.org/officeDocument/2006/relationships/tags" Target="../tags/tag21.xml"/><Relationship Id="rId2" Type="http://schemas.openxmlformats.org/officeDocument/2006/relationships/image" Target="../media/image13.jpeg"/><Relationship Id="rId10" Type="http://schemas.openxmlformats.org/officeDocument/2006/relationships/notesSlide" Target="../notesSlides/notesSlide18.xml"/><Relationship Id="rId1" Type="http://schemas.openxmlformats.org/officeDocument/2006/relationships/tags" Target="../tags/tag20.xml"/></Relationships>
</file>

<file path=ppt/slides/_rels/slide19.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image" Target="../media/image17.svg"/><Relationship Id="rId7" Type="http://schemas.openxmlformats.org/officeDocument/2006/relationships/image" Target="../media/image16.png"/><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image" Target="../media/image15.webp"/><Relationship Id="rId12" Type="http://schemas.openxmlformats.org/officeDocument/2006/relationships/notesSlide" Target="../notesSlides/notesSlide19.xml"/><Relationship Id="rId11" Type="http://schemas.openxmlformats.org/officeDocument/2006/relationships/slideLayout" Target="../slideLayouts/slideLayout13.xml"/><Relationship Id="rId10" Type="http://schemas.openxmlformats.org/officeDocument/2006/relationships/image" Target="../media/image18.png"/><Relationship Id="rId1" Type="http://schemas.openxmlformats.org/officeDocument/2006/relationships/tags" Target="../tags/tag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image" Target="../media/image19.jpeg"/><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1" Type="http://schemas.openxmlformats.org/officeDocument/2006/relationships/notesSlide" Target="../notesSlides/notesSlide20.xml"/><Relationship Id="rId10" Type="http://schemas.openxmlformats.org/officeDocument/2006/relationships/slideLayout" Target="../slideLayouts/slideLayout13.xml"/><Relationship Id="rId1" Type="http://schemas.openxmlformats.org/officeDocument/2006/relationships/tags" Target="../tags/tag32.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13.xml"/><Relationship Id="rId7" Type="http://schemas.openxmlformats.org/officeDocument/2006/relationships/tags" Target="../tags/tag4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13.xml"/><Relationship Id="rId7" Type="http://schemas.openxmlformats.org/officeDocument/2006/relationships/tags" Target="../tags/tag4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13.xml"/><Relationship Id="rId7" Type="http://schemas.openxmlformats.org/officeDocument/2006/relationships/tags" Target="../tags/tag5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s>
</file>

<file path=ppt/slides/_rels/slide24.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1" Type="http://schemas.openxmlformats.org/officeDocument/2006/relationships/notesSlide" Target="../notesSlides/notesSlide24.xml"/><Relationship Id="rId10" Type="http://schemas.openxmlformats.org/officeDocument/2006/relationships/slideLayout" Target="../slideLayouts/slideLayout13.xml"/><Relationship Id="rId1" Type="http://schemas.openxmlformats.org/officeDocument/2006/relationships/tags" Target="../tags/tag5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3" Type="http://schemas.openxmlformats.org/officeDocument/2006/relationships/notesSlide" Target="../notesSlides/notesSlide26.xml"/><Relationship Id="rId12" Type="http://schemas.openxmlformats.org/officeDocument/2006/relationships/slideLayout" Target="../slideLayouts/slideLayout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tags" Target="../tags/tag60.xml"/></Relationships>
</file>

<file path=ppt/slides/_rels/slide27.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3" Type="http://schemas.openxmlformats.org/officeDocument/2006/relationships/notesSlide" Target="../notesSlides/notesSlide27.xml"/><Relationship Id="rId12" Type="http://schemas.openxmlformats.org/officeDocument/2006/relationships/slideLayout" Target="../slideLayouts/slideLayout1.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tags" Target="../tags/tag71.xml"/></Relationships>
</file>

<file path=ppt/slides/_rels/slide28.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3" Type="http://schemas.openxmlformats.org/officeDocument/2006/relationships/notesSlide" Target="../notesSlides/notesSlide28.xml"/><Relationship Id="rId12" Type="http://schemas.openxmlformats.org/officeDocument/2006/relationships/slideLayout" Target="../slideLayouts/slideLayout1.xml"/><Relationship Id="rId11" Type="http://schemas.openxmlformats.org/officeDocument/2006/relationships/tags" Target="../tags/tag92.xml"/><Relationship Id="rId10" Type="http://schemas.openxmlformats.org/officeDocument/2006/relationships/tags" Target="../tags/tag91.xml"/><Relationship Id="rId1" Type="http://schemas.openxmlformats.org/officeDocument/2006/relationships/tags" Target="../tags/tag8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5" Type="http://schemas.openxmlformats.org/officeDocument/2006/relationships/notesSlide" Target="../notesSlides/notesSlide30.xml"/><Relationship Id="rId14" Type="http://schemas.openxmlformats.org/officeDocument/2006/relationships/slideLayout" Target="../slideLayouts/slideLayout13.xml"/><Relationship Id="rId13" Type="http://schemas.openxmlformats.org/officeDocument/2006/relationships/tags" Target="../tags/tag105.xml"/><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tags" Target="../tags/tag93.xml"/></Relationships>
</file>

<file path=ppt/slides/_rels/slide31.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5" Type="http://schemas.openxmlformats.org/officeDocument/2006/relationships/notesSlide" Target="../notesSlides/notesSlide31.xml"/><Relationship Id="rId14" Type="http://schemas.openxmlformats.org/officeDocument/2006/relationships/slideLayout" Target="../slideLayouts/slideLayout13.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tags" Target="../tags/tag115.xml"/><Relationship Id="rId1" Type="http://schemas.openxmlformats.org/officeDocument/2006/relationships/tags" Target="../tags/tag106.xml"/></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13.xml"/><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s>
</file>

<file path=ppt/slides/_rels/slide33.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tags" Target="../tags/tag129.xml"/><Relationship Id="rId7" Type="http://schemas.openxmlformats.org/officeDocument/2006/relationships/tags" Target="../tags/tag128.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1" Type="http://schemas.openxmlformats.org/officeDocument/2006/relationships/notesSlide" Target="../notesSlides/notesSlide33.xml"/><Relationship Id="rId10" Type="http://schemas.openxmlformats.org/officeDocument/2006/relationships/slideLayout" Target="../slideLayouts/slideLayout9.xml"/><Relationship Id="rId1" Type="http://schemas.openxmlformats.org/officeDocument/2006/relationships/image" Target="../media/image20.jpeg"/></Relationships>
</file>

<file path=ppt/slides/_rels/slide34.xml.rels><?xml version="1.0" encoding="UTF-8" standalone="yes"?>
<Relationships xmlns="http://schemas.openxmlformats.org/package/2006/relationships"><Relationship Id="rId9" Type="http://schemas.openxmlformats.org/officeDocument/2006/relationships/notesSlide" Target="../notesSlides/notesSlide34.xml"/><Relationship Id="rId8" Type="http://schemas.openxmlformats.org/officeDocument/2006/relationships/slideLayout" Target="../slideLayouts/slideLayout9.xml"/><Relationship Id="rId7" Type="http://schemas.openxmlformats.org/officeDocument/2006/relationships/image" Target="../media/image21.png"/><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image" Target="../media/image20.jpeg"/></Relationships>
</file>

<file path=ppt/slides/_rels/slide35.xml.rels><?xml version="1.0" encoding="UTF-8" standalone="yes"?>
<Relationships xmlns="http://schemas.openxmlformats.org/package/2006/relationships"><Relationship Id="rId9" Type="http://schemas.openxmlformats.org/officeDocument/2006/relationships/notesSlide" Target="../notesSlides/notesSlide35.xml"/><Relationship Id="rId8" Type="http://schemas.openxmlformats.org/officeDocument/2006/relationships/slideLayout" Target="../slideLayouts/slideLayout9.xml"/><Relationship Id="rId7" Type="http://schemas.openxmlformats.org/officeDocument/2006/relationships/image" Target="../media/image21.png"/><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image" Target="../media/image20.jpeg"/></Relationships>
</file>

<file path=ppt/slides/_rels/slide36.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image" Target="../media/image22.jpeg"/><Relationship Id="rId25" Type="http://schemas.openxmlformats.org/officeDocument/2006/relationships/notesSlide" Target="../notesSlides/notesSlide36.xml"/><Relationship Id="rId24" Type="http://schemas.openxmlformats.org/officeDocument/2006/relationships/slideLayout" Target="../slideLayouts/slideLayout12.xml"/><Relationship Id="rId23" Type="http://schemas.openxmlformats.org/officeDocument/2006/relationships/tags" Target="../tags/tag161.xml"/><Relationship Id="rId22" Type="http://schemas.openxmlformats.org/officeDocument/2006/relationships/tags" Target="../tags/tag160.xml"/><Relationship Id="rId21" Type="http://schemas.openxmlformats.org/officeDocument/2006/relationships/tags" Target="../tags/tag159.xml"/><Relationship Id="rId20" Type="http://schemas.openxmlformats.org/officeDocument/2006/relationships/tags" Target="../tags/tag158.xml"/><Relationship Id="rId2" Type="http://schemas.openxmlformats.org/officeDocument/2006/relationships/tags" Target="../tags/tag141.xml"/><Relationship Id="rId19" Type="http://schemas.openxmlformats.org/officeDocument/2006/relationships/tags" Target="../tags/tag157.xml"/><Relationship Id="rId18" Type="http://schemas.openxmlformats.org/officeDocument/2006/relationships/tags" Target="../tags/tag156.xml"/><Relationship Id="rId17" Type="http://schemas.openxmlformats.org/officeDocument/2006/relationships/tags" Target="../tags/tag155.xml"/><Relationship Id="rId16" Type="http://schemas.openxmlformats.org/officeDocument/2006/relationships/tags" Target="../tags/tag154.xml"/><Relationship Id="rId15" Type="http://schemas.openxmlformats.org/officeDocument/2006/relationships/tags" Target="../tags/tag153.xml"/><Relationship Id="rId14" Type="http://schemas.openxmlformats.org/officeDocument/2006/relationships/tags" Target="../tags/tag152.xml"/><Relationship Id="rId13" Type="http://schemas.openxmlformats.org/officeDocument/2006/relationships/tags" Target="../tags/tag151.xml"/><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tags" Target="../tags/tag14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tags" Target="../tags/tag169.xml"/><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3" Type="http://schemas.openxmlformats.org/officeDocument/2006/relationships/notesSlide" Target="../notesSlides/notesSlide38.xml"/><Relationship Id="rId12" Type="http://schemas.openxmlformats.org/officeDocument/2006/relationships/slideLayout" Target="../slideLayouts/slideLayout13.xml"/><Relationship Id="rId11" Type="http://schemas.openxmlformats.org/officeDocument/2006/relationships/tags" Target="../tags/tag172.xml"/><Relationship Id="rId10" Type="http://schemas.openxmlformats.org/officeDocument/2006/relationships/tags" Target="../tags/tag171.xml"/><Relationship Id="rId1" Type="http://schemas.openxmlformats.org/officeDocument/2006/relationships/tags" Target="../tags/tag162.xml"/></Relationships>
</file>

<file path=ppt/slides/_rels/slide39.xml.rels><?xml version="1.0" encoding="UTF-8" standalone="yes"?>
<Relationships xmlns="http://schemas.openxmlformats.org/package/2006/relationships"><Relationship Id="rId9" Type="http://schemas.openxmlformats.org/officeDocument/2006/relationships/notesSlide" Target="../notesSlides/notesSlide39.xml"/><Relationship Id="rId8" Type="http://schemas.openxmlformats.org/officeDocument/2006/relationships/slideLayout" Target="../slideLayouts/slideLayout13.xml"/><Relationship Id="rId7" Type="http://schemas.openxmlformats.org/officeDocument/2006/relationships/tags" Target="../tags/tag179.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3.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tags" Target="../tags/tag180.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3.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a:stretch>
            <a:fillRect/>
          </a:stretch>
        </p:blipFill>
        <p:spPr/>
      </p:pic>
      <p:sp>
        <p:nvSpPr>
          <p:cNvPr id="13" name="矩形 259"/>
          <p:cNvSpPr>
            <a:spLocks noChangeArrowheads="1"/>
          </p:cNvSpPr>
          <p:nvPr/>
        </p:nvSpPr>
        <p:spPr bwMode="auto">
          <a:xfrm>
            <a:off x="4379595" y="5204460"/>
            <a:ext cx="3796030" cy="245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defTabSz="914400">
              <a:buNone/>
            </a:pPr>
            <a:r>
              <a:rPr lang="zh-CN" altLang="en-US" sz="1600" b="1" cap="all" spc="300" dirty="0">
                <a:solidFill>
                  <a:schemeClr val="bg1">
                    <a:lumMod val="7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让每个人都能享受到科技的</a:t>
            </a:r>
            <a:r>
              <a:rPr lang="zh-CN" altLang="en-US" sz="1600" b="1" cap="all" spc="300" dirty="0">
                <a:solidFill>
                  <a:schemeClr val="bg1">
                    <a:lumMod val="7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乐趣</a:t>
            </a:r>
            <a:endParaRPr lang="zh-CN" altLang="en-US" sz="1600" b="1" cap="all" spc="300" dirty="0">
              <a:solidFill>
                <a:schemeClr val="bg1">
                  <a:lumMod val="7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5" name="矩形 259"/>
          <p:cNvSpPr>
            <a:spLocks noChangeArrowheads="1"/>
          </p:cNvSpPr>
          <p:nvPr/>
        </p:nvSpPr>
        <p:spPr bwMode="auto">
          <a:xfrm>
            <a:off x="2667002" y="3434591"/>
            <a:ext cx="6857998" cy="1769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buNone/>
            </a:pPr>
            <a:r>
              <a:rPr lang="en-US" altLang="zh-CN" sz="11500" b="1" cap="all" spc="300" dirty="0" smtClean="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MIUI</a:t>
            </a:r>
            <a:endParaRPr lang="en-US" altLang="zh-CN" sz="11500" b="1" cap="all" spc="300" dirty="0" smtClean="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 name="文本框 1"/>
          <p:cNvSpPr txBox="1"/>
          <p:nvPr/>
        </p:nvSpPr>
        <p:spPr>
          <a:xfrm>
            <a:off x="0" y="1463834"/>
            <a:ext cx="12191365" cy="863600"/>
          </a:xfrm>
          <a:prstGeom prst="rect">
            <a:avLst/>
          </a:prstGeom>
          <a:noFill/>
        </p:spPr>
        <p:txBody>
          <a:bodyPr wrap="square" rtlCol="0">
            <a:noAutofit/>
          </a:bodyPr>
          <a:p>
            <a:pPr algn="ctr"/>
            <a:r>
              <a:rPr lang="zh-CN" altLang="en-US" sz="4800">
                <a:solidFill>
                  <a:schemeClr val="bg1"/>
                </a:solidFill>
                <a:latin typeface="方正小标宋简体" panose="02000000000000000000" charset="-122"/>
                <a:ea typeface="方正小标宋简体" panose="02000000000000000000" charset="-122"/>
                <a:cs typeface="方正小标宋简体" panose="02000000000000000000" charset="-122"/>
              </a:rPr>
              <a:t>小米的营销之路</a:t>
            </a:r>
            <a:endParaRPr lang="zh-CN" altLang="en-US" sz="4800">
              <a:solidFill>
                <a:schemeClr val="bg1"/>
              </a:solidFill>
              <a:latin typeface="方正小标宋简体" panose="02000000000000000000" charset="-122"/>
              <a:ea typeface="方正小标宋简体" panose="02000000000000000000" charset="-122"/>
              <a:cs typeface="方正小标宋简体" panose="02000000000000000000" charset="-122"/>
            </a:endParaRPr>
          </a:p>
        </p:txBody>
      </p:sp>
      <p:sp>
        <p:nvSpPr>
          <p:cNvPr id="8" name="矩形 259"/>
          <p:cNvSpPr>
            <a:spLocks noChangeArrowheads="1"/>
          </p:cNvSpPr>
          <p:nvPr>
            <p:custDataLst>
              <p:tags r:id="rId2"/>
            </p:custDataLst>
          </p:nvPr>
        </p:nvSpPr>
        <p:spPr bwMode="auto">
          <a:xfrm>
            <a:off x="4832985" y="5739765"/>
            <a:ext cx="3079115" cy="863600"/>
          </a:xfrm>
          <a:prstGeom prst="rect">
            <a:avLst/>
          </a:prstGeom>
          <a:noFill/>
        </p:spPr>
        <p:txBody>
          <a:bodyPr wrap="square" rtlCol="0">
            <a:noAutofit/>
          </a:bodyPr>
          <a:p>
            <a:pPr algn="l"/>
            <a:r>
              <a:rPr lang="zh-CN" altLang="en-US" sz="1600" b="1" cap="all" spc="300" dirty="0">
                <a:solidFill>
                  <a:schemeClr val="bg1">
                    <a:lumMod val="7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资料搜集：</a:t>
            </a:r>
            <a:r>
              <a:rPr lang="zh-CN" altLang="en-US" sz="1600" b="1" cap="all" spc="300" dirty="0">
                <a:solidFill>
                  <a:schemeClr val="bg1">
                    <a:lumMod val="7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王悦强 韩铄</a:t>
            </a:r>
            <a:r>
              <a:rPr lang="zh-CN" altLang="en-US" sz="1600" b="1" cap="all" spc="300" dirty="0">
                <a:solidFill>
                  <a:schemeClr val="bg1">
                    <a:lumMod val="75000"/>
                  </a:schemeClr>
                </a:solidFill>
                <a:latin typeface="汉仪润圆-65简" panose="00020600040101010101" pitchFamily="18" charset="-122"/>
                <a:ea typeface="汉仪润圆-65简" panose="00020600040101010101" pitchFamily="18" charset="-122"/>
                <a:cs typeface="+mn-ea"/>
                <a:sym typeface="+mn-ea"/>
              </a:rPr>
              <a:t>玲</a:t>
            </a:r>
            <a:r>
              <a:rPr lang="zh-CN" altLang="en-US" sz="1600" b="1" cap="all" spc="300" dirty="0">
                <a:solidFill>
                  <a:schemeClr val="bg1">
                    <a:lumMod val="7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   PPT制作：</a:t>
            </a:r>
            <a:r>
              <a:rPr lang="zh-CN" altLang="en-US" sz="1600" b="1" cap="all" spc="300" dirty="0">
                <a:solidFill>
                  <a:schemeClr val="bg1">
                    <a:lumMod val="7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韩铄玲 王悦强</a:t>
            </a:r>
            <a:r>
              <a:rPr lang="zh-CN" altLang="en-US" sz="1600" b="1" cap="all" spc="300" dirty="0">
                <a:solidFill>
                  <a:schemeClr val="bg1">
                    <a:lumMod val="7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展示：     赵红玉                  </a:t>
            </a:r>
            <a:r>
              <a:rPr lang="zh-CN" altLang="en-US" b="1" dirty="0" err="1" smtClean="0">
                <a:solidFill>
                  <a:srgbClr val="E7E6E6"/>
                </a:solidFill>
                <a:effectLst>
                  <a:outerShdw blurRad="254000" dist="114300" algn="l" rotWithShape="0">
                    <a:prstClr val="black">
                      <a:alpha val="37000"/>
                    </a:prstClr>
                  </a:outerShdw>
                </a:effectLst>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                                  </a:t>
            </a:r>
            <a:r>
              <a:rPr lang="en-US" altLang="zh-CN" b="1" dirty="0" err="1" smtClean="0">
                <a:solidFill>
                  <a:srgbClr val="E7E6E6"/>
                </a:solidFill>
                <a:effectLst>
                  <a:outerShdw blurRad="254000" dist="114300" algn="l" rotWithShape="0">
                    <a:prstClr val="black">
                      <a:alpha val="37000"/>
                    </a:prstClr>
                  </a:outerShdw>
                </a:effectLst>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                                     </a:t>
            </a:r>
            <a:endParaRPr lang="en-US" altLang="zh-CN" b="1" dirty="0" err="1" smtClean="0">
              <a:solidFill>
                <a:srgbClr val="E7E6E6"/>
              </a:solidFill>
              <a:effectLst>
                <a:outerShdw blurRad="254000" dist="114300" algn="l" rotWithShape="0">
                  <a:prstClr val="black">
                    <a:alpha val="37000"/>
                  </a:prstClr>
                </a:outerShdw>
              </a:effectLst>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userDrawn="1"/>
        </p:nvSpPr>
        <p:spPr>
          <a:xfrm>
            <a:off x="3407406" y="2654496"/>
            <a:ext cx="8784571" cy="1073208"/>
          </a:xfrm>
          <a:prstGeom prst="roundRect">
            <a:avLst/>
          </a:prstGeom>
          <a:solidFill>
            <a:srgbClr val="E2E6ED">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10" name="Oval 9"/>
          <p:cNvSpPr/>
          <p:nvPr/>
        </p:nvSpPr>
        <p:spPr>
          <a:xfrm>
            <a:off x="985490" y="1726613"/>
            <a:ext cx="3363154" cy="335209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3" name="Oval 22"/>
          <p:cNvSpPr/>
          <p:nvPr/>
        </p:nvSpPr>
        <p:spPr>
          <a:xfrm>
            <a:off x="1140352" y="1516570"/>
            <a:ext cx="1628815" cy="1617751"/>
          </a:xfrm>
          <a:prstGeom prst="ellipse">
            <a:avLst/>
          </a:prstGeom>
          <a:solidFill>
            <a:srgbClr val="9FB9C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spc="100">
                <a:solidFill>
                  <a:schemeClr val="lt1"/>
                </a:solidFill>
                <a:latin typeface="汉仪润圆-65简" charset="0"/>
                <a:ea typeface="汉仪润圆-65简" charset="0"/>
                <a:cs typeface="汉仪润圆-65简" charset="0"/>
              </a:rPr>
              <a:t>01</a:t>
            </a:r>
            <a:endParaRPr lang="en-US" altLang="zh-CN" sz="1200" spc="100">
              <a:solidFill>
                <a:schemeClr val="lt1"/>
              </a:solidFill>
              <a:latin typeface="汉仪润圆-65简" charset="0"/>
              <a:ea typeface="汉仪润圆-65简" charset="0"/>
              <a:cs typeface="汉仪润圆-65简" charset="0"/>
            </a:endParaRPr>
          </a:p>
        </p:txBody>
      </p:sp>
      <p:sp>
        <p:nvSpPr>
          <p:cNvPr id="49" name="Kotak Teks 21"/>
          <p:cNvSpPr txBox="1"/>
          <p:nvPr/>
        </p:nvSpPr>
        <p:spPr>
          <a:xfrm>
            <a:off x="4422393" y="2791376"/>
            <a:ext cx="4380163" cy="936307"/>
          </a:xfrm>
          <a:prstGeom prst="rect">
            <a:avLst/>
          </a:prstGeom>
          <a:noFill/>
        </p:spPr>
        <p:txBody>
          <a:bodyPr wrap="square" rtlCol="0">
            <a:no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pPr algn="ctr"/>
            <a:r>
              <a:rPr lang="en-US" altLang="zh-CN" sz="4000" dirty="0">
                <a:solidFill>
                  <a:schemeClr val="tx1">
                    <a:lumMod val="75000"/>
                    <a:lumOff val="25000"/>
                  </a:schemeClr>
                </a:solidFill>
              </a:rPr>
              <a:t>0</a:t>
            </a:r>
            <a:r>
              <a:rPr lang="en-US" altLang="zh-CN" sz="4000" dirty="0">
                <a:solidFill>
                  <a:schemeClr val="tx1">
                    <a:lumMod val="75000"/>
                    <a:lumOff val="25000"/>
                  </a:schemeClr>
                </a:solidFill>
                <a:latin typeface="汉仪润圆-65简" charset="0"/>
                <a:ea typeface="汉仪润圆-65简" charset="0"/>
              </a:rPr>
              <a:t>3</a:t>
            </a:r>
            <a:r>
              <a:rPr lang="en-US" altLang="zh-CN" sz="4000" dirty="0">
                <a:solidFill>
                  <a:schemeClr val="tx1">
                    <a:lumMod val="75000"/>
                    <a:lumOff val="25000"/>
                  </a:schemeClr>
                </a:solidFill>
              </a:rPr>
              <a:t> </a:t>
            </a:r>
            <a:r>
              <a:rPr lang="zh-CN" altLang="en-US" sz="4000" dirty="0">
                <a:solidFill>
                  <a:schemeClr val="tx1">
                    <a:lumMod val="75000"/>
                    <a:lumOff val="25000"/>
                  </a:schemeClr>
                </a:solidFill>
              </a:rPr>
              <a:t>小米</a:t>
            </a:r>
            <a:r>
              <a:rPr lang="en-US" altLang="zh-CN" sz="4000" dirty="0">
                <a:solidFill>
                  <a:schemeClr val="tx1">
                    <a:lumMod val="75000"/>
                    <a:lumOff val="25000"/>
                  </a:schemeClr>
                </a:solidFill>
              </a:rPr>
              <a:t>品牌分析</a:t>
            </a:r>
            <a:endParaRPr lang="en-US" altLang="zh-CN" sz="4000" dirty="0">
              <a:solidFill>
                <a:schemeClr val="tx1">
                  <a:lumMod val="75000"/>
                  <a:lumOff val="25000"/>
                </a:schemeClr>
              </a:solidFill>
            </a:endParaRPr>
          </a:p>
        </p:txBody>
      </p:sp>
      <p:sp>
        <p:nvSpPr>
          <p:cNvPr id="22" name="Kotak Teks 3"/>
          <p:cNvSpPr txBox="1"/>
          <p:nvPr/>
        </p:nvSpPr>
        <p:spPr>
          <a:xfrm>
            <a:off x="3720713" y="393436"/>
            <a:ext cx="5526405" cy="521970"/>
          </a:xfrm>
          <a:prstGeom prst="rect">
            <a:avLst/>
          </a:prstGeom>
          <a:noFill/>
        </p:spPr>
        <p:txBody>
          <a:bodyPr wrap="none" rtlCol="0">
            <a:spAutoFit/>
          </a:bodyPr>
          <a:lstStyle>
            <a:defPPr>
              <a:defRPr lang="zh-CN"/>
            </a:defPPr>
            <a:lvl1pPr algn="ctr">
              <a:defRPr sz="3600" b="1">
                <a:solidFill>
                  <a:schemeClr val="tx1">
                    <a:lumMod val="75000"/>
                    <a:lumOff val="25000"/>
                  </a:schemeClr>
                </a:solidFill>
                <a:latin typeface="汉仪润圆-65简" panose="00020600040101010101" pitchFamily="18" charset="-122"/>
                <a:ea typeface="汉仪润圆-65简" panose="00020600040101010101" pitchFamily="18" charset="-122"/>
              </a:defRPr>
            </a:lvl1pPr>
          </a:lstStyle>
          <a:p>
            <a:pPr algn="l"/>
            <a:r>
              <a:rPr lang="en-ID" sz="2800" dirty="0">
                <a:cs typeface="汉仪润圆-65简" panose="00020600040101010101" pitchFamily="18" charset="-122"/>
                <a:sym typeface="汉仪润圆-65简" panose="00020600040101010101" pitchFamily="18" charset="-122"/>
              </a:rPr>
              <a:t>让每个人都能享受到科技的乐趣！</a:t>
            </a:r>
            <a:endParaRPr lang="en-ID" sz="2800" dirty="0">
              <a:cs typeface="汉仪润圆-65简" panose="00020600040101010101" pitchFamily="18" charset="-122"/>
              <a:sym typeface="汉仪润圆-65简" panose="00020600040101010101" pitchFamily="18" charset="-122"/>
            </a:endParaRPr>
          </a:p>
        </p:txBody>
      </p:sp>
      <p:sp>
        <p:nvSpPr>
          <p:cNvPr id="101" name="Kotak Teks 21"/>
          <p:cNvSpPr txBox="1"/>
          <p:nvPr/>
        </p:nvSpPr>
        <p:spPr>
          <a:xfrm>
            <a:off x="4984750" y="208029"/>
            <a:ext cx="2222500" cy="261610"/>
          </a:xfrm>
          <a:prstGeom prst="rect">
            <a:avLst/>
          </a:prstGeom>
          <a:noFill/>
        </p:spPr>
        <p:txBody>
          <a:bodyPr wrap="square" rtlCol="0">
            <a:spAutoFit/>
          </a:bodyPr>
          <a:lstStyle/>
          <a:p>
            <a:pPr algn="ctr"/>
            <a:r>
              <a:rPr lang="en-US" sz="1100" spc="200">
                <a:solidFill>
                  <a:schemeClr val="tx1">
                    <a:lumMod val="85000"/>
                    <a:lumOff val="15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DIGITECH LEADERS</a:t>
            </a:r>
            <a:endParaRPr lang="en-ID" sz="1100" spc="200" dirty="0">
              <a:solidFill>
                <a:schemeClr val="tx1">
                  <a:lumMod val="85000"/>
                  <a:lumOff val="15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pic>
        <p:nvPicPr>
          <p:cNvPr id="2" name="图片占位符 1"/>
          <p:cNvPicPr>
            <a:picLocks noGrp="1" noChangeAspect="1"/>
          </p:cNvPicPr>
          <p:nvPr>
            <p:ph type="pic" sz="quarter" idx="12"/>
          </p:nvPr>
        </p:nvPicPr>
        <p:blipFill>
          <a:blip r:embed="rId1" cstate="print">
            <a:extLst>
              <a:ext uri="{28A0092B-C50C-407E-A947-70E740481C1C}">
                <a14:useLocalDpi xmlns:a14="http://schemas.microsoft.com/office/drawing/2010/main" val="0"/>
              </a:ext>
            </a:extLst>
          </a:blip>
          <a:srcRect l="22243" r="22243"/>
          <a:stretch>
            <a:fillRect/>
          </a:stretch>
        </p:blipFill>
        <p:spPr>
          <a:xfrm>
            <a:off x="1231203" y="1941600"/>
            <a:ext cx="2781857" cy="2815236"/>
          </a:xfr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2649256" y="0"/>
            <a:ext cx="7870825" cy="4507865"/>
          </a:xfrm>
          <a:prstGeom prst="rect">
            <a:avLst/>
          </a:prstGeom>
          <a:noFill/>
        </p:spPr>
        <p:txBody>
          <a:bodyPr wrap="none" rtlCol="0">
            <a:spAutoFit/>
          </a:bodyPr>
          <a:lstStyle/>
          <a:p>
            <a:pPr algn="l"/>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3" name="Rectangle 2"/>
          <p:cNvSpPr/>
          <p:nvPr/>
        </p:nvSpPr>
        <p:spPr>
          <a:xfrm>
            <a:off x="-1" y="0"/>
            <a:ext cx="1573017" cy="6857999"/>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2" name="文本框 1"/>
          <p:cNvSpPr txBox="1"/>
          <p:nvPr/>
        </p:nvSpPr>
        <p:spPr>
          <a:xfrm>
            <a:off x="1652429" y="349250"/>
            <a:ext cx="6847046" cy="583565"/>
          </a:xfrm>
          <a:prstGeom prst="rect">
            <a:avLst/>
          </a:prstGeom>
          <a:solidFill>
            <a:srgbClr val="8497B0">
              <a:alpha val="100000"/>
            </a:srgbClr>
          </a:solidFill>
          <a:ln>
            <a:solidFill>
              <a:srgbClr val="DAE3F3"/>
            </a:solidFill>
          </a:ln>
        </p:spPr>
        <p:txBody>
          <a:bodyPr wrap="square" rtlCol="0" anchor="t">
            <a:noAutofit/>
          </a:bodyPr>
          <a:p>
            <a:r>
              <a:rPr lang="zh-CN" altLang="en-US" sz="3200">
                <a:solidFill>
                  <a:schemeClr val="tx1"/>
                </a:solidFill>
              </a:rPr>
              <a:t>小米品牌介绍</a:t>
            </a:r>
            <a:endParaRPr lang="zh-CN" altLang="en-US" sz="3200">
              <a:solidFill>
                <a:schemeClr val="tx1"/>
              </a:solidFill>
            </a:endParaRPr>
          </a:p>
        </p:txBody>
      </p:sp>
      <p:sp>
        <p:nvSpPr>
          <p:cNvPr id="5" name="文本框 4"/>
          <p:cNvSpPr txBox="1"/>
          <p:nvPr/>
        </p:nvSpPr>
        <p:spPr>
          <a:xfrm>
            <a:off x="1652429" y="1266190"/>
            <a:ext cx="6537325" cy="1247140"/>
          </a:xfrm>
          <a:prstGeom prst="rect">
            <a:avLst/>
          </a:prstGeom>
          <a:noFill/>
        </p:spPr>
        <p:txBody>
          <a:bodyPr wrap="square" rtlCol="0" anchor="t">
            <a:noAutofit/>
          </a:bodyPr>
          <a:p>
            <a:r>
              <a:rPr lang="zh-CN" altLang="en-US"/>
              <a:t>小米公司是一家以智能手机、智能硬件以及智慧生活等电子消费品产业集群下的智能产品制造业公司，是由董事长雷军创办于2010年4月，起因是雷军和其他合作伙伴一起喝了碗小米粥后，就起名为小米公司。</a:t>
            </a:r>
            <a:endParaRPr lang="zh-CN" altLang="en-US"/>
          </a:p>
        </p:txBody>
      </p:sp>
      <p:pic>
        <p:nvPicPr>
          <p:cNvPr id="7" name="图片 6" descr="upload_post_object_v2_2975408085"/>
          <p:cNvPicPr>
            <a:picLocks noChangeAspect="1"/>
          </p:cNvPicPr>
          <p:nvPr/>
        </p:nvPicPr>
        <p:blipFill>
          <a:blip r:embed="rId1"/>
          <a:stretch>
            <a:fillRect/>
          </a:stretch>
        </p:blipFill>
        <p:spPr>
          <a:xfrm>
            <a:off x="8499475" y="3874611"/>
            <a:ext cx="2868919" cy="2150614"/>
          </a:xfrm>
          <a:prstGeom prst="rect">
            <a:avLst/>
          </a:prstGeom>
        </p:spPr>
      </p:pic>
      <p:pic>
        <p:nvPicPr>
          <p:cNvPr id="8" name="图片 7" descr="upload_post_object_v2_529414126"/>
          <p:cNvPicPr>
            <a:picLocks noChangeAspect="1"/>
          </p:cNvPicPr>
          <p:nvPr/>
        </p:nvPicPr>
        <p:blipFill>
          <a:blip r:embed="rId2"/>
          <a:stretch>
            <a:fillRect/>
          </a:stretch>
        </p:blipFill>
        <p:spPr>
          <a:xfrm>
            <a:off x="8372793" y="1021263"/>
            <a:ext cx="2948305" cy="1962919"/>
          </a:xfrm>
          <a:prstGeom prst="rect">
            <a:avLst/>
          </a:prstGeom>
        </p:spPr>
      </p:pic>
      <p:sp>
        <p:nvSpPr>
          <p:cNvPr id="10" name="下箭头 9"/>
          <p:cNvSpPr/>
          <p:nvPr userDrawn="1"/>
        </p:nvSpPr>
        <p:spPr>
          <a:xfrm>
            <a:off x="9810750" y="3079750"/>
            <a:ext cx="571500" cy="539750"/>
          </a:xfrm>
          <a:prstGeom prst="downArrow">
            <a:avLst/>
          </a:prstGeom>
          <a:solidFill>
            <a:srgbClr val="8497B0">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11" name="文本框 10"/>
          <p:cNvSpPr txBox="1"/>
          <p:nvPr/>
        </p:nvSpPr>
        <p:spPr>
          <a:xfrm>
            <a:off x="1652429" y="3223260"/>
            <a:ext cx="6537325" cy="2945448"/>
          </a:xfrm>
          <a:prstGeom prst="rect">
            <a:avLst/>
          </a:prstGeom>
          <a:solidFill>
            <a:srgbClr val="ADB9CA">
              <a:alpha val="100000"/>
            </a:srgbClr>
          </a:solidFill>
        </p:spPr>
        <p:txBody>
          <a:bodyPr wrap="square" rtlCol="0" anchor="t">
            <a:noAutofit/>
          </a:bodyPr>
          <a:p>
            <a:r>
              <a:rPr lang="zh-CN" altLang="en-US"/>
              <a:t>2011年小米公司旗下产品正式出现在受众视线：MIUI、米聊、小米手机。同年小米1手机第一次在网上售卖，就被一抢而空，创下5分钟30万台的非凡成绩。正是因为小米1手机大卖，使得小米手机在国产手机中脱颖而出，占据国货之光的手机市场。随后，小米手机理念不断创新，首次在全世界提出全面屏的设想，小米设计出第一部全面屏手机，引发世界热议，掀起全面屏的手机潮流。从小米1到小米MIX再到如今的小米1</a:t>
            </a:r>
            <a:r>
              <a:rPr lang="en-US" altLang="zh-CN">
                <a:solidFill>
                  <a:schemeClr val="tx1"/>
                </a:solidFill>
              </a:rPr>
              <a:t>4</a:t>
            </a:r>
            <a:r>
              <a:rPr lang="zh-CN" altLang="en-US"/>
              <a:t>，小米手机系统不断更新换代，颜色种类丰富多样，外观更加精致，与众不同。</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3" name="Rectangle 2"/>
          <p:cNvSpPr/>
          <p:nvPr/>
        </p:nvSpPr>
        <p:spPr>
          <a:xfrm>
            <a:off x="-1" y="0"/>
            <a:ext cx="1573017" cy="6857999"/>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2" name="文本框 1"/>
          <p:cNvSpPr txBox="1"/>
          <p:nvPr/>
        </p:nvSpPr>
        <p:spPr>
          <a:xfrm>
            <a:off x="1652429" y="349250"/>
            <a:ext cx="6847046" cy="583565"/>
          </a:xfrm>
          <a:prstGeom prst="rect">
            <a:avLst/>
          </a:prstGeom>
          <a:solidFill>
            <a:srgbClr val="8497B0">
              <a:alpha val="100000"/>
            </a:srgbClr>
          </a:solidFill>
          <a:ln>
            <a:solidFill>
              <a:srgbClr val="DAE3F3"/>
            </a:solidFill>
          </a:ln>
        </p:spPr>
        <p:txBody>
          <a:bodyPr wrap="square" rtlCol="0" anchor="t">
            <a:noAutofit/>
          </a:bodyPr>
          <a:p>
            <a:r>
              <a:rPr lang="zh-CN" altLang="en-US" sz="3200"/>
              <a:t>市场占有额</a:t>
            </a:r>
            <a:endParaRPr lang="zh-CN" altLang="en-US" sz="3200"/>
          </a:p>
        </p:txBody>
      </p:sp>
      <p:sp>
        <p:nvSpPr>
          <p:cNvPr id="17" name="文本框 16"/>
          <p:cNvSpPr txBox="1"/>
          <p:nvPr/>
        </p:nvSpPr>
        <p:spPr>
          <a:xfrm>
            <a:off x="1652429" y="1265079"/>
            <a:ext cx="10255250" cy="1198848"/>
          </a:xfrm>
          <a:prstGeom prst="rect">
            <a:avLst/>
          </a:prstGeom>
          <a:solidFill>
            <a:schemeClr val="tx2">
              <a:lumMod val="40000"/>
              <a:lumOff val="60000"/>
            </a:schemeClr>
          </a:solidFill>
        </p:spPr>
        <p:txBody>
          <a:bodyPr wrap="square" rtlCol="0" anchor="t">
            <a:noAutofit/>
          </a:bodyPr>
          <a:p>
            <a:r>
              <a:rPr lang="zh-CN" altLang="en-US"/>
              <a:t>根据BCI公布的2023年11月份销量数据，苹果的中国高端手机市场的份额被抢，小米市场份额达到了18.3%，重回国产品牌第一。小米通过提供更高的性价比、更好的性能、更新的系统和更广的生态，吸引了大量的原苹果用户，尤其是那些对苹果感到厌倦、想要尝试新鲜事物的用户。</a:t>
            </a:r>
            <a:endParaRPr lang="zh-CN" altLang="en-US"/>
          </a:p>
        </p:txBody>
      </p:sp>
      <p:graphicFrame>
        <p:nvGraphicFramePr>
          <p:cNvPr id="26" name="表格 25"/>
          <p:cNvGraphicFramePr/>
          <p:nvPr/>
        </p:nvGraphicFramePr>
        <p:xfrm>
          <a:off x="5364480" y="2856230"/>
          <a:ext cx="1463040" cy="731520"/>
        </p:xfrm>
        <a:graphic>
          <a:graphicData uri="http://schemas.openxmlformats.org/drawingml/2006/table">
            <a:tbl>
              <a:tblPr/>
              <a:tblGrid>
                <a:gridCol w="731520"/>
                <a:gridCol w="731520"/>
              </a:tblGrid>
              <a:tr h="0">
                <a:tc>
                  <a:txBody>
                    <a:bodyPr/>
                    <a:p>
                      <a:pPr>
                        <a:buNone/>
                      </a:pPr>
                      <a:endParaRPr lang="zh-CN" altLang="en-US"/>
                    </a:p>
                  </a:txBody>
                  <a:tcPr>
                    <a:lnL>
                      <a:noFill/>
                    </a:lnL>
                    <a:lnR>
                      <a:noFill/>
                    </a:lnR>
                    <a:lnT cap="flat">
                      <a:noFill/>
                    </a:lnT>
                    <a:lnB cap="flat">
                      <a:noFill/>
                    </a:lnB>
                    <a:lnTlToBr>
                      <a:noFill/>
                    </a:lnTlToBr>
                    <a:lnBlToTr>
                      <a:noFill/>
                    </a:lnBlToTr>
                    <a:noFill/>
                  </a:tcPr>
                </a:tc>
                <a:tc>
                  <a:txBody>
                    <a:bodyPr/>
                    <a:p>
                      <a:pPr>
                        <a:buNone/>
                      </a:pPr>
                      <a:endParaRPr lang="zh-CN" altLang="en-US"/>
                    </a:p>
                  </a:txBody>
                  <a:tcPr>
                    <a:lnL>
                      <a:noFill/>
                    </a:lnL>
                    <a:lnR>
                      <a:noFill/>
                    </a:lnR>
                    <a:lnT>
                      <a:noFill/>
                    </a:lnT>
                    <a:lnB cap="flat">
                      <a:noFill/>
                    </a:lnB>
                    <a:lnTlToBr>
                      <a:noFill/>
                    </a:lnTlToBr>
                    <a:lnBlToTr>
                      <a:noFill/>
                    </a:lnBlToTr>
                    <a:solidFill>
                      <a:srgbClr val="FFFFFF"/>
                    </a:solidFill>
                  </a:tcPr>
                </a:tc>
              </a:tr>
              <a:tr h="0">
                <a:tc>
                  <a:txBody>
                    <a:bodyPr/>
                    <a:p>
                      <a:pPr>
                        <a:buNone/>
                      </a:pPr>
                      <a:endParaRPr lang="zh-CN" altLang="en-US"/>
                    </a:p>
                  </a:txBody>
                  <a:tcPr>
                    <a:lnL>
                      <a:noFill/>
                    </a:lnL>
                    <a:lnR>
                      <a:noFill/>
                    </a:lnR>
                    <a:lnT cap="flat">
                      <a:noFill/>
                    </a:lnT>
                    <a:lnB cap="flat">
                      <a:noFill/>
                    </a:lnB>
                    <a:lnTlToBr>
                      <a:noFill/>
                    </a:lnTlToBr>
                    <a:lnBlToTr>
                      <a:noFill/>
                    </a:lnBlToTr>
                    <a:noFill/>
                  </a:tcPr>
                </a:tc>
                <a:tc>
                  <a:txBody>
                    <a:bodyPr/>
                    <a:p>
                      <a:pPr>
                        <a:buNone/>
                      </a:pPr>
                      <a:endParaRPr lang="zh-CN" altLang="en-US"/>
                    </a:p>
                  </a:txBody>
                  <a:tcPr>
                    <a:lnL>
                      <a:noFill/>
                    </a:lnL>
                    <a:lnR cap="flat">
                      <a:noFill/>
                    </a:lnR>
                    <a:lnT cap="flat">
                      <a:noFill/>
                    </a:lnT>
                    <a:lnB cap="flat">
                      <a:noFill/>
                    </a:lnB>
                    <a:lnTlToBr>
                      <a:noFill/>
                    </a:lnTlToBr>
                    <a:lnBlToTr>
                      <a:noFill/>
                    </a:lnBlToTr>
                    <a:noFill/>
                  </a:tcPr>
                </a:tc>
              </a:tr>
            </a:tbl>
          </a:graphicData>
        </a:graphic>
      </p:graphicFrame>
      <p:sp>
        <p:nvSpPr>
          <p:cNvPr id="27" name="文本框 26"/>
          <p:cNvSpPr txBox="1"/>
          <p:nvPr/>
        </p:nvSpPr>
        <p:spPr>
          <a:xfrm>
            <a:off x="1652905" y="3429000"/>
            <a:ext cx="4829175" cy="1536065"/>
          </a:xfrm>
          <a:prstGeom prst="rect">
            <a:avLst/>
          </a:prstGeom>
          <a:solidFill>
            <a:schemeClr val="tx2">
              <a:lumMod val="40000"/>
              <a:lumOff val="60000"/>
            </a:schemeClr>
          </a:solidFill>
          <a:ln w="9525">
            <a:noFill/>
          </a:ln>
        </p:spPr>
        <p:txBody>
          <a:bodyPr wrap="square">
            <a:noAutofit/>
          </a:bodyPr>
          <a:p>
            <a:pPr marL="0" indent="0"/>
            <a:r>
              <a:rPr lang="zh-CN" b="0">
                <a:solidFill>
                  <a:srgbClr val="000000"/>
                </a:solidFill>
                <a:ea typeface="宋体"/>
              </a:rPr>
              <a:t>在</a:t>
            </a:r>
            <a:r>
              <a:rPr lang="en-US" b="0">
                <a:solidFill>
                  <a:srgbClr val="000000"/>
                </a:solidFill>
                <a:latin typeface="宋体" charset="0"/>
              </a:rPr>
              <a:t>2023</a:t>
            </a:r>
            <a:r>
              <a:rPr lang="zh-CN" b="0">
                <a:solidFill>
                  <a:srgbClr val="000000"/>
                </a:solidFill>
                <a:ea typeface="宋体"/>
              </a:rPr>
              <a:t>年第四季度中国手机市场上，苹果以</a:t>
            </a:r>
            <a:r>
              <a:rPr lang="en-US" b="0">
                <a:solidFill>
                  <a:srgbClr val="000000"/>
                </a:solidFill>
                <a:latin typeface="宋体" charset="0"/>
              </a:rPr>
              <a:t>1501.16</a:t>
            </a:r>
            <a:r>
              <a:rPr lang="zh-CN" b="0">
                <a:solidFill>
                  <a:srgbClr val="000000"/>
                </a:solidFill>
                <a:ea typeface="宋体"/>
              </a:rPr>
              <a:t>万台激活量位列第一。与此同时，小米手机销量暴涨</a:t>
            </a:r>
            <a:r>
              <a:rPr lang="en-US" b="0">
                <a:solidFill>
                  <a:srgbClr val="000000"/>
                </a:solidFill>
                <a:latin typeface="宋体" charset="0"/>
              </a:rPr>
              <a:t>38%</a:t>
            </a:r>
            <a:r>
              <a:rPr lang="zh-CN" b="0">
                <a:solidFill>
                  <a:srgbClr val="000000"/>
                </a:solidFill>
                <a:ea typeface="宋体"/>
              </a:rPr>
              <a:t>登顶国产第一、总排名第二。</a:t>
            </a:r>
            <a:endParaRPr lang="zh-CN" altLang="en-US"/>
          </a:p>
        </p:txBody>
      </p:sp>
      <p:pic>
        <p:nvPicPr>
          <p:cNvPr id="28" name="图片 27" descr="upload_post_object_v2_595317312"/>
          <p:cNvPicPr>
            <a:picLocks noChangeAspect="1"/>
          </p:cNvPicPr>
          <p:nvPr/>
        </p:nvPicPr>
        <p:blipFill>
          <a:blip r:embed="rId1"/>
          <a:stretch>
            <a:fillRect/>
          </a:stretch>
        </p:blipFill>
        <p:spPr>
          <a:xfrm>
            <a:off x="7053262" y="2673477"/>
            <a:ext cx="4574696" cy="32708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3" name="Rectangle 2"/>
          <p:cNvSpPr/>
          <p:nvPr/>
        </p:nvSpPr>
        <p:spPr>
          <a:xfrm>
            <a:off x="-1" y="0"/>
            <a:ext cx="1573017" cy="6857999"/>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2" name="文本框 1"/>
          <p:cNvSpPr txBox="1"/>
          <p:nvPr/>
        </p:nvSpPr>
        <p:spPr>
          <a:xfrm>
            <a:off x="1652429" y="349250"/>
            <a:ext cx="6847046" cy="583565"/>
          </a:xfrm>
          <a:prstGeom prst="rect">
            <a:avLst/>
          </a:prstGeom>
          <a:solidFill>
            <a:srgbClr val="8497B0">
              <a:alpha val="100000"/>
            </a:srgbClr>
          </a:solidFill>
          <a:ln>
            <a:solidFill>
              <a:srgbClr val="DAE3F3"/>
            </a:solidFill>
          </a:ln>
        </p:spPr>
        <p:txBody>
          <a:bodyPr wrap="square" rtlCol="0" anchor="t">
            <a:noAutofit/>
          </a:bodyPr>
          <a:p>
            <a:r>
              <a:rPr lang="zh-CN" altLang="en-US" sz="3200">
                <a:solidFill>
                  <a:schemeClr val="tx1"/>
                </a:solidFill>
              </a:rPr>
              <a:t>小米公司发展历程</a:t>
            </a:r>
            <a:endParaRPr lang="zh-CN" altLang="en-US" sz="3200">
              <a:solidFill>
                <a:schemeClr val="tx1"/>
              </a:solidFill>
            </a:endParaRPr>
          </a:p>
        </p:txBody>
      </p:sp>
      <p:graphicFrame>
        <p:nvGraphicFramePr>
          <p:cNvPr id="26" name="表格 25"/>
          <p:cNvGraphicFramePr/>
          <p:nvPr/>
        </p:nvGraphicFramePr>
        <p:xfrm>
          <a:off x="5364480" y="2856230"/>
          <a:ext cx="1463040" cy="731520"/>
        </p:xfrm>
        <a:graphic>
          <a:graphicData uri="http://schemas.openxmlformats.org/drawingml/2006/table">
            <a:tbl>
              <a:tblPr/>
              <a:tblGrid>
                <a:gridCol w="731520"/>
                <a:gridCol w="731520"/>
              </a:tblGrid>
              <a:tr h="0">
                <a:tc>
                  <a:txBody>
                    <a:bodyPr/>
                    <a:p>
                      <a:pPr>
                        <a:buNone/>
                      </a:pPr>
                      <a:endParaRPr lang="zh-CN" altLang="en-US"/>
                    </a:p>
                  </a:txBody>
                  <a:tcPr>
                    <a:lnL>
                      <a:noFill/>
                    </a:lnL>
                    <a:lnR>
                      <a:noFill/>
                    </a:lnR>
                    <a:lnT cap="flat">
                      <a:noFill/>
                    </a:lnT>
                    <a:lnB cap="flat">
                      <a:noFill/>
                    </a:lnB>
                    <a:lnTlToBr>
                      <a:noFill/>
                    </a:lnTlToBr>
                    <a:lnBlToTr>
                      <a:noFill/>
                    </a:lnBlToTr>
                    <a:noFill/>
                  </a:tcPr>
                </a:tc>
                <a:tc>
                  <a:txBody>
                    <a:bodyPr/>
                    <a:p>
                      <a:pPr>
                        <a:buNone/>
                      </a:pPr>
                      <a:endParaRPr lang="zh-CN" altLang="en-US"/>
                    </a:p>
                  </a:txBody>
                  <a:tcPr>
                    <a:lnL>
                      <a:noFill/>
                    </a:lnL>
                    <a:lnR>
                      <a:noFill/>
                    </a:lnR>
                    <a:lnT>
                      <a:noFill/>
                    </a:lnT>
                    <a:lnB cap="flat">
                      <a:noFill/>
                    </a:lnB>
                    <a:lnTlToBr>
                      <a:noFill/>
                    </a:lnTlToBr>
                    <a:lnBlToTr>
                      <a:noFill/>
                    </a:lnBlToTr>
                    <a:solidFill>
                      <a:srgbClr val="FFFFFF"/>
                    </a:solidFill>
                  </a:tcPr>
                </a:tc>
              </a:tr>
              <a:tr h="0">
                <a:tc>
                  <a:txBody>
                    <a:bodyPr/>
                    <a:p>
                      <a:pPr>
                        <a:buNone/>
                      </a:pPr>
                      <a:endParaRPr lang="zh-CN" altLang="en-US"/>
                    </a:p>
                  </a:txBody>
                  <a:tcPr>
                    <a:lnL>
                      <a:noFill/>
                    </a:lnL>
                    <a:lnR>
                      <a:noFill/>
                    </a:lnR>
                    <a:lnT cap="flat">
                      <a:noFill/>
                    </a:lnT>
                    <a:lnB cap="flat">
                      <a:noFill/>
                    </a:lnB>
                    <a:lnTlToBr>
                      <a:noFill/>
                    </a:lnTlToBr>
                    <a:lnBlToTr>
                      <a:noFill/>
                    </a:lnBlToTr>
                    <a:noFill/>
                  </a:tcPr>
                </a:tc>
                <a:tc>
                  <a:txBody>
                    <a:bodyPr/>
                    <a:p>
                      <a:pPr>
                        <a:buNone/>
                      </a:pPr>
                      <a:endParaRPr lang="zh-CN" altLang="en-US"/>
                    </a:p>
                  </a:txBody>
                  <a:tcPr>
                    <a:lnL>
                      <a:noFill/>
                    </a:lnL>
                    <a:lnR cap="flat">
                      <a:noFill/>
                    </a:lnR>
                    <a:lnT cap="flat">
                      <a:noFill/>
                    </a:lnT>
                    <a:lnB cap="flat">
                      <a:noFill/>
                    </a:lnB>
                    <a:lnTlToBr>
                      <a:noFill/>
                    </a:lnTlToBr>
                    <a:lnBlToTr>
                      <a:noFill/>
                    </a:lnBlToTr>
                    <a:noFill/>
                  </a:tcPr>
                </a:tc>
              </a:tr>
            </a:tbl>
          </a:graphicData>
        </a:graphic>
      </p:graphicFrame>
      <p:sp>
        <p:nvSpPr>
          <p:cNvPr id="5" name="文本框 4"/>
          <p:cNvSpPr txBox="1"/>
          <p:nvPr/>
        </p:nvSpPr>
        <p:spPr>
          <a:xfrm>
            <a:off x="2649283" y="2316861"/>
            <a:ext cx="9268206" cy="909637"/>
          </a:xfrm>
          <a:prstGeom prst="rect">
            <a:avLst/>
          </a:prstGeom>
          <a:solidFill>
            <a:srgbClr val="ADB9CA">
              <a:alpha val="100000"/>
            </a:srgbClr>
          </a:solidFill>
        </p:spPr>
        <p:txBody>
          <a:bodyPr wrap="square" rtlCol="0" anchor="t">
            <a:noAutofit/>
          </a:bodyPr>
          <a:p>
            <a:r>
              <a:rPr lang="zh-CN" altLang="en-US"/>
              <a:t>2011年，小米公司向市场推出它的第一款手机，1999元价位的手机配置与当时市场上4000元+价位手机配置相同，一战树立小米高性价比形象，小米公司同时提出“为发烧而生”口号，将公司主要产品定位发烧友极客。</a:t>
            </a:r>
            <a:endParaRPr lang="zh-CN" altLang="en-US"/>
          </a:p>
        </p:txBody>
      </p:sp>
      <p:sp>
        <p:nvSpPr>
          <p:cNvPr id="6" name="文本框 5"/>
          <p:cNvSpPr txBox="1"/>
          <p:nvPr/>
        </p:nvSpPr>
        <p:spPr>
          <a:xfrm>
            <a:off x="2649284" y="3587115"/>
            <a:ext cx="9268206" cy="922020"/>
          </a:xfrm>
          <a:prstGeom prst="rect">
            <a:avLst/>
          </a:prstGeom>
          <a:solidFill>
            <a:srgbClr val="ADB9CA">
              <a:alpha val="100000"/>
            </a:srgbClr>
          </a:solidFill>
        </p:spPr>
        <p:txBody>
          <a:bodyPr wrap="square" rtlCol="0" anchor="t">
            <a:noAutofit/>
          </a:bodyPr>
          <a:p>
            <a:r>
              <a:rPr lang="zh-CN" altLang="en-US"/>
              <a:t>2013年，小米公司推出红米品牌手机，该品牌手机定位中低端机市场，在该价位延续小米手机高性价比的形象，成为客户购买该价位手机的不二之选。</a:t>
            </a:r>
            <a:endParaRPr lang="zh-CN" altLang="en-US"/>
          </a:p>
        </p:txBody>
      </p:sp>
      <p:sp>
        <p:nvSpPr>
          <p:cNvPr id="8" name="文本框 7"/>
          <p:cNvSpPr txBox="1"/>
          <p:nvPr/>
        </p:nvSpPr>
        <p:spPr>
          <a:xfrm>
            <a:off x="2649284" y="4630103"/>
            <a:ext cx="9268206" cy="645160"/>
          </a:xfrm>
          <a:prstGeom prst="rect">
            <a:avLst/>
          </a:prstGeom>
          <a:solidFill>
            <a:srgbClr val="ADB9CA">
              <a:alpha val="100000"/>
            </a:srgbClr>
          </a:solidFill>
        </p:spPr>
        <p:txBody>
          <a:bodyPr wrap="square" rtlCol="0" anchor="t">
            <a:noAutofit/>
          </a:bodyPr>
          <a:p>
            <a:r>
              <a:rPr lang="zh-CN" altLang="en-US"/>
              <a:t>2016年10月，小米推出高端手机“小米MIX”系列，最高定价大3999元，进军高端手机市场，试图扭转客户心中小米手机廉价形象。</a:t>
            </a:r>
            <a:endParaRPr lang="zh-CN" altLang="en-US"/>
          </a:p>
        </p:txBody>
      </p:sp>
      <p:sp>
        <p:nvSpPr>
          <p:cNvPr id="9" name="文本框 8"/>
          <p:cNvSpPr txBox="1"/>
          <p:nvPr/>
        </p:nvSpPr>
        <p:spPr>
          <a:xfrm>
            <a:off x="2649283" y="1418844"/>
            <a:ext cx="9268206" cy="726948"/>
          </a:xfrm>
          <a:prstGeom prst="rect">
            <a:avLst/>
          </a:prstGeom>
          <a:solidFill>
            <a:srgbClr val="ADB9CA">
              <a:alpha val="100000"/>
            </a:srgbClr>
          </a:solidFill>
        </p:spPr>
        <p:txBody>
          <a:bodyPr wrap="square" rtlCol="0" anchor="t">
            <a:noAutofit/>
          </a:bodyPr>
          <a:p>
            <a:r>
              <a:rPr lang="en-US" altLang="zh-CN"/>
              <a:t>2010</a:t>
            </a:r>
            <a:r>
              <a:rPr lang="zh-CN" altLang="en-US"/>
              <a:t>年，小米公司决定通过“MIUI”系统间接进入手机市场试水，一举</a:t>
            </a:r>
            <a:r>
              <a:rPr lang="zh-CN" altLang="en-US">
                <a:solidFill>
                  <a:schemeClr val="tx1"/>
                </a:solidFill>
              </a:rPr>
              <a:t>吸引</a:t>
            </a:r>
            <a:r>
              <a:rPr lang="en-US" altLang="zh-CN"/>
              <a:t>50</a:t>
            </a:r>
            <a:r>
              <a:rPr lang="zh-CN" altLang="en-US"/>
              <a:t>万发烧友的支持。</a:t>
            </a:r>
            <a:endParaRPr lang="zh-CN" altLang="en-US"/>
          </a:p>
        </p:txBody>
      </p:sp>
      <p:sp>
        <p:nvSpPr>
          <p:cNvPr id="10" name="文本框 9"/>
          <p:cNvSpPr txBox="1"/>
          <p:nvPr userDrawn="1"/>
        </p:nvSpPr>
        <p:spPr>
          <a:xfrm>
            <a:off x="2649283" y="5574665"/>
            <a:ext cx="9268206" cy="693420"/>
          </a:xfrm>
          <a:prstGeom prst="rect">
            <a:avLst/>
          </a:prstGeom>
          <a:solidFill>
            <a:srgbClr val="ADB9CA">
              <a:alpha val="100000"/>
            </a:srgbClr>
          </a:solidFill>
        </p:spPr>
        <p:txBody>
          <a:bodyPr wrap="square" rtlCol="0">
            <a:noAutofit/>
          </a:bodyPr>
          <a:p>
            <a:pPr algn="l"/>
            <a:r>
              <a:rPr lang="zh-CN" altLang="en-US"/>
              <a:t>2019年雷军宣布小米手机放弃性价比路线，冲击高端对标华为苹果，</a:t>
            </a:r>
            <a:r>
              <a:rPr lang="en-US" altLang="zh-CN"/>
              <a:t>23</a:t>
            </a:r>
            <a:r>
              <a:rPr lang="zh-CN" altLang="en-US"/>
              <a:t>年宣布即将小米推出全端自研系统</a:t>
            </a:r>
            <a:r>
              <a:rPr lang="en-US" altLang="zh-CN"/>
              <a:t>MIOS</a:t>
            </a:r>
            <a:endParaRPr lang="zh-CN" altLang="en-US"/>
          </a:p>
        </p:txBody>
      </p:sp>
      <p:sp>
        <p:nvSpPr>
          <p:cNvPr id="12" name="椭圆 11"/>
          <p:cNvSpPr/>
          <p:nvPr userDrawn="1"/>
        </p:nvSpPr>
        <p:spPr>
          <a:xfrm>
            <a:off x="1895475" y="1487043"/>
            <a:ext cx="628650" cy="590550"/>
          </a:xfrm>
          <a:prstGeom prst="ellipse">
            <a:avLst/>
          </a:prstGeom>
          <a:solidFill>
            <a:srgbClr val="A5A5A5">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2000" b="1">
                <a:solidFill>
                  <a:srgbClr val="7F7F7F"/>
                </a:solidFill>
              </a:rPr>
              <a:t>0</a:t>
            </a:r>
            <a:endParaRPr lang="en-US" altLang="zh-CN" sz="2000" b="1">
              <a:solidFill>
                <a:srgbClr val="7F7F7F"/>
              </a:solidFill>
            </a:endParaRPr>
          </a:p>
          <a:p>
            <a:pPr algn="ctr"/>
            <a:r>
              <a:rPr lang="en-US" altLang="zh-CN" sz="2000" b="1">
                <a:solidFill>
                  <a:srgbClr val="7F7F7F"/>
                </a:solidFill>
              </a:rPr>
              <a:t>1</a:t>
            </a:r>
            <a:endParaRPr lang="zh-CN" altLang="en-US" sz="2000" b="1">
              <a:solidFill>
                <a:srgbClr val="7F7F7F"/>
              </a:solidFill>
            </a:endParaRPr>
          </a:p>
        </p:txBody>
      </p:sp>
      <p:sp>
        <p:nvSpPr>
          <p:cNvPr id="14" name="椭圆 13"/>
          <p:cNvSpPr/>
          <p:nvPr userDrawn="1"/>
        </p:nvSpPr>
        <p:spPr>
          <a:xfrm>
            <a:off x="1895475" y="2513330"/>
            <a:ext cx="628650" cy="590550"/>
          </a:xfrm>
          <a:prstGeom prst="ellipse">
            <a:avLst/>
          </a:prstGeom>
          <a:solidFill>
            <a:srgbClr val="A5A5A5">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2000" b="1">
                <a:solidFill>
                  <a:srgbClr val="7F7F7F"/>
                </a:solidFill>
              </a:rPr>
              <a:t>02</a:t>
            </a:r>
            <a:endParaRPr lang="en-US" altLang="zh-CN" sz="2000" b="1">
              <a:solidFill>
                <a:srgbClr val="7F7F7F"/>
              </a:solidFill>
            </a:endParaRPr>
          </a:p>
        </p:txBody>
      </p:sp>
      <p:sp>
        <p:nvSpPr>
          <p:cNvPr id="15" name="椭圆 14"/>
          <p:cNvSpPr/>
          <p:nvPr userDrawn="1"/>
        </p:nvSpPr>
        <p:spPr>
          <a:xfrm>
            <a:off x="1895475" y="3752850"/>
            <a:ext cx="628650" cy="590550"/>
          </a:xfrm>
          <a:prstGeom prst="ellipse">
            <a:avLst/>
          </a:prstGeom>
          <a:solidFill>
            <a:srgbClr val="A5A5A5">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2000" b="1">
                <a:solidFill>
                  <a:srgbClr val="7F7F7F"/>
                </a:solidFill>
              </a:rPr>
              <a:t>03</a:t>
            </a:r>
            <a:endParaRPr lang="en-US" altLang="zh-CN" sz="2000" b="1">
              <a:solidFill>
                <a:srgbClr val="7F7F7F"/>
              </a:solidFill>
            </a:endParaRPr>
          </a:p>
        </p:txBody>
      </p:sp>
      <p:sp>
        <p:nvSpPr>
          <p:cNvPr id="16" name="椭圆 15"/>
          <p:cNvSpPr/>
          <p:nvPr userDrawn="1"/>
        </p:nvSpPr>
        <p:spPr>
          <a:xfrm>
            <a:off x="1895475" y="4684776"/>
            <a:ext cx="628650" cy="590550"/>
          </a:xfrm>
          <a:prstGeom prst="ellipse">
            <a:avLst/>
          </a:prstGeom>
          <a:solidFill>
            <a:srgbClr val="A5A5A5">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2000" b="1">
                <a:solidFill>
                  <a:srgbClr val="7F7F7F"/>
                </a:solidFill>
              </a:rPr>
              <a:t>04</a:t>
            </a:r>
            <a:endParaRPr lang="en-US" altLang="zh-CN" sz="2000" b="1">
              <a:solidFill>
                <a:srgbClr val="7F7F7F"/>
              </a:solidFill>
            </a:endParaRPr>
          </a:p>
        </p:txBody>
      </p:sp>
      <p:sp>
        <p:nvSpPr>
          <p:cNvPr id="23" name="椭圆 22"/>
          <p:cNvSpPr/>
          <p:nvPr userDrawn="1"/>
        </p:nvSpPr>
        <p:spPr>
          <a:xfrm>
            <a:off x="1895475" y="5574601"/>
            <a:ext cx="628650" cy="590550"/>
          </a:xfrm>
          <a:prstGeom prst="ellipse">
            <a:avLst/>
          </a:prstGeom>
          <a:solidFill>
            <a:srgbClr val="A5A5A5">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2000" b="1">
                <a:solidFill>
                  <a:srgbClr val="7F7F7F"/>
                </a:solidFill>
              </a:rPr>
              <a:t>05</a:t>
            </a:r>
            <a:endParaRPr lang="en-US" altLang="zh-CN" sz="2000" b="1">
              <a:solidFill>
                <a:srgbClr val="7F7F7F"/>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userDrawn="1"/>
        </p:nvSpPr>
        <p:spPr>
          <a:xfrm>
            <a:off x="3407406" y="2654496"/>
            <a:ext cx="8784571" cy="1073208"/>
          </a:xfrm>
          <a:prstGeom prst="roundRect">
            <a:avLst/>
          </a:prstGeom>
          <a:solidFill>
            <a:srgbClr val="E2E6ED">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10" name="Oval 9"/>
          <p:cNvSpPr/>
          <p:nvPr/>
        </p:nvSpPr>
        <p:spPr>
          <a:xfrm>
            <a:off x="985490" y="1726613"/>
            <a:ext cx="3363154" cy="335209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3" name="Oval 22"/>
          <p:cNvSpPr/>
          <p:nvPr/>
        </p:nvSpPr>
        <p:spPr>
          <a:xfrm>
            <a:off x="1140352" y="1516570"/>
            <a:ext cx="1628815" cy="1617751"/>
          </a:xfrm>
          <a:prstGeom prst="ellipse">
            <a:avLst/>
          </a:prstGeom>
          <a:solidFill>
            <a:srgbClr val="9FB9C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spc="100">
                <a:solidFill>
                  <a:schemeClr val="lt1"/>
                </a:solidFill>
                <a:latin typeface="汉仪润圆-65简" charset="0"/>
                <a:ea typeface="汉仪润圆-65简" charset="0"/>
                <a:cs typeface="汉仪润圆-65简" charset="0"/>
              </a:rPr>
              <a:t>01</a:t>
            </a:r>
            <a:endParaRPr lang="en-US" altLang="zh-CN" sz="1200" spc="100">
              <a:solidFill>
                <a:schemeClr val="lt1"/>
              </a:solidFill>
              <a:latin typeface="汉仪润圆-65简" charset="0"/>
              <a:ea typeface="汉仪润圆-65简" charset="0"/>
              <a:cs typeface="汉仪润圆-65简" charset="0"/>
            </a:endParaRPr>
          </a:p>
        </p:txBody>
      </p:sp>
      <p:sp>
        <p:nvSpPr>
          <p:cNvPr id="49" name="Kotak Teks 21"/>
          <p:cNvSpPr txBox="1"/>
          <p:nvPr/>
        </p:nvSpPr>
        <p:spPr>
          <a:xfrm>
            <a:off x="4422393" y="2791376"/>
            <a:ext cx="4380163" cy="936307"/>
          </a:xfrm>
          <a:prstGeom prst="rect">
            <a:avLst/>
          </a:prstGeom>
          <a:noFill/>
        </p:spPr>
        <p:txBody>
          <a:bodyPr wrap="square" rtlCol="0">
            <a:no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pPr algn="ctr"/>
            <a:r>
              <a:rPr lang="en-US" altLang="zh-CN" sz="4000" dirty="0">
                <a:solidFill>
                  <a:schemeClr val="tx1">
                    <a:lumMod val="75000"/>
                    <a:lumOff val="25000"/>
                  </a:schemeClr>
                </a:solidFill>
              </a:rPr>
              <a:t>0</a:t>
            </a:r>
            <a:r>
              <a:rPr lang="en-US" altLang="zh-CN" sz="4000" dirty="0">
                <a:solidFill>
                  <a:schemeClr val="tx1">
                    <a:lumMod val="75000"/>
                    <a:lumOff val="25000"/>
                  </a:schemeClr>
                </a:solidFill>
                <a:latin typeface="汉仪润圆-65简" charset="0"/>
                <a:ea typeface="汉仪润圆-65简" charset="0"/>
              </a:rPr>
              <a:t>4</a:t>
            </a:r>
            <a:r>
              <a:rPr lang="en-US" altLang="zh-CN" sz="4000" dirty="0">
                <a:solidFill>
                  <a:schemeClr val="tx1">
                    <a:lumMod val="75000"/>
                    <a:lumOff val="25000"/>
                  </a:schemeClr>
                </a:solidFill>
              </a:rPr>
              <a:t> </a:t>
            </a:r>
            <a:r>
              <a:rPr lang="zh-CN" altLang="en-US" sz="4000" dirty="0">
                <a:solidFill>
                  <a:schemeClr val="tx1">
                    <a:lumMod val="75000"/>
                    <a:lumOff val="25000"/>
                  </a:schemeClr>
                </a:solidFill>
                <a:latin typeface="汉仪润圆-65简" charset="0"/>
                <a:ea typeface="汉仪润圆-65简" charset="0"/>
              </a:rPr>
              <a:t>营销策略</a:t>
            </a:r>
            <a:endParaRPr lang="zh-CN" altLang="en-US" sz="4000" dirty="0">
              <a:solidFill>
                <a:schemeClr val="tx1">
                  <a:lumMod val="75000"/>
                  <a:lumOff val="25000"/>
                </a:schemeClr>
              </a:solidFill>
              <a:latin typeface="汉仪润圆-65简" charset="0"/>
              <a:ea typeface="汉仪润圆-65简" charset="0"/>
            </a:endParaRPr>
          </a:p>
        </p:txBody>
      </p:sp>
      <p:sp>
        <p:nvSpPr>
          <p:cNvPr id="22" name="Kotak Teks 3"/>
          <p:cNvSpPr txBox="1"/>
          <p:nvPr/>
        </p:nvSpPr>
        <p:spPr>
          <a:xfrm>
            <a:off x="3720713" y="393436"/>
            <a:ext cx="5526405" cy="521970"/>
          </a:xfrm>
          <a:prstGeom prst="rect">
            <a:avLst/>
          </a:prstGeom>
          <a:noFill/>
        </p:spPr>
        <p:txBody>
          <a:bodyPr wrap="none" rtlCol="0">
            <a:spAutoFit/>
          </a:bodyPr>
          <a:lstStyle>
            <a:defPPr>
              <a:defRPr lang="zh-CN"/>
            </a:defPPr>
            <a:lvl1pPr algn="ctr">
              <a:defRPr sz="3600" b="1">
                <a:solidFill>
                  <a:schemeClr val="tx1">
                    <a:lumMod val="75000"/>
                    <a:lumOff val="25000"/>
                  </a:schemeClr>
                </a:solidFill>
                <a:latin typeface="汉仪润圆-65简" panose="00020600040101010101" pitchFamily="18" charset="-122"/>
                <a:ea typeface="汉仪润圆-65简" panose="00020600040101010101" pitchFamily="18" charset="-122"/>
              </a:defRPr>
            </a:lvl1pPr>
          </a:lstStyle>
          <a:p>
            <a:pPr algn="l"/>
            <a:r>
              <a:rPr lang="en-ID" sz="2800" dirty="0">
                <a:cs typeface="汉仪润圆-65简" panose="00020600040101010101" pitchFamily="18" charset="-122"/>
                <a:sym typeface="汉仪润圆-65简" panose="00020600040101010101" pitchFamily="18" charset="-122"/>
              </a:rPr>
              <a:t>让每个人都能享受到科技的乐趣！</a:t>
            </a:r>
            <a:endParaRPr lang="en-ID" sz="2800" dirty="0">
              <a:cs typeface="汉仪润圆-65简" panose="00020600040101010101" pitchFamily="18" charset="-122"/>
              <a:sym typeface="汉仪润圆-65简" panose="00020600040101010101" pitchFamily="18" charset="-122"/>
            </a:endParaRPr>
          </a:p>
        </p:txBody>
      </p:sp>
      <p:sp>
        <p:nvSpPr>
          <p:cNvPr id="101" name="Kotak Teks 21"/>
          <p:cNvSpPr txBox="1"/>
          <p:nvPr/>
        </p:nvSpPr>
        <p:spPr>
          <a:xfrm>
            <a:off x="4984750" y="208029"/>
            <a:ext cx="2222500" cy="261610"/>
          </a:xfrm>
          <a:prstGeom prst="rect">
            <a:avLst/>
          </a:prstGeom>
          <a:noFill/>
        </p:spPr>
        <p:txBody>
          <a:bodyPr wrap="square" rtlCol="0">
            <a:spAutoFit/>
          </a:bodyPr>
          <a:lstStyle/>
          <a:p>
            <a:pPr algn="ctr"/>
            <a:r>
              <a:rPr lang="en-US" sz="1100" spc="200">
                <a:solidFill>
                  <a:schemeClr val="tx1">
                    <a:lumMod val="85000"/>
                    <a:lumOff val="15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DIGITECH LEADERS</a:t>
            </a:r>
            <a:endParaRPr lang="en-ID" sz="1100" spc="200" dirty="0">
              <a:solidFill>
                <a:schemeClr val="tx1">
                  <a:lumMod val="85000"/>
                  <a:lumOff val="15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pic>
        <p:nvPicPr>
          <p:cNvPr id="2" name="图片占位符 1"/>
          <p:cNvPicPr>
            <a:picLocks noGrp="1" noChangeAspect="1"/>
          </p:cNvPicPr>
          <p:nvPr>
            <p:ph type="pic" sz="quarter" idx="12"/>
          </p:nvPr>
        </p:nvPicPr>
        <p:blipFill>
          <a:blip r:embed="rId1" cstate="print">
            <a:extLst>
              <a:ext uri="{28A0092B-C50C-407E-A947-70E740481C1C}">
                <a14:useLocalDpi xmlns:a14="http://schemas.microsoft.com/office/drawing/2010/main" val="0"/>
              </a:ext>
            </a:extLst>
          </a:blip>
          <a:srcRect l="22243" r="22243"/>
          <a:stretch>
            <a:fillRect/>
          </a:stretch>
        </p:blipFill>
        <p:spPr>
          <a:xfrm>
            <a:off x="1231203" y="1941600"/>
            <a:ext cx="2781857" cy="2815236"/>
          </a:xfr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3" name="Rectangle 2"/>
          <p:cNvSpPr/>
          <p:nvPr/>
        </p:nvSpPr>
        <p:spPr>
          <a:xfrm>
            <a:off x="-1" y="0"/>
            <a:ext cx="1573017" cy="6857999"/>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2" name="文本框 1"/>
          <p:cNvSpPr txBox="1"/>
          <p:nvPr/>
        </p:nvSpPr>
        <p:spPr>
          <a:xfrm>
            <a:off x="2484120" y="273685"/>
            <a:ext cx="4064000" cy="368300"/>
          </a:xfrm>
          <a:prstGeom prst="rect">
            <a:avLst/>
          </a:prstGeom>
          <a:noFill/>
        </p:spPr>
        <p:txBody>
          <a:bodyPr wrap="square" rtlCol="0">
            <a:spAutoFit/>
          </a:bodyPr>
          <a:p>
            <a:r>
              <a:rPr lang="zh-CN" altLang="en-US"/>
              <a:t>社区营销——打好阵地战</a:t>
            </a:r>
            <a:endParaRPr lang="zh-CN" altLang="en-US"/>
          </a:p>
        </p:txBody>
      </p:sp>
      <p:sp>
        <p:nvSpPr>
          <p:cNvPr id="100" name="文本框 99"/>
          <p:cNvSpPr txBox="1"/>
          <p:nvPr/>
        </p:nvSpPr>
        <p:spPr>
          <a:xfrm>
            <a:off x="2034540" y="1387475"/>
            <a:ext cx="9204960" cy="715645"/>
          </a:xfrm>
          <a:prstGeom prst="rect">
            <a:avLst/>
          </a:prstGeom>
          <a:solidFill>
            <a:schemeClr val="tx2">
              <a:lumMod val="40000"/>
              <a:lumOff val="60000"/>
            </a:schemeClr>
          </a:solidFill>
          <a:ln w="9525">
            <a:noFill/>
          </a:ln>
        </p:spPr>
        <p:txBody>
          <a:bodyPr>
            <a:noAutofit/>
          </a:bodyPr>
          <a:p>
            <a:pPr indent="266700"/>
            <a:r>
              <a:rPr lang="zh-CN" b="0">
                <a:latin typeface="Times New Roman" panose="02020503050405090304" charset="0"/>
                <a:cs typeface="宋体" charset="0"/>
              </a:rPr>
              <a:t>网络社区营销是网络营销主要营销手段之一，社区就是把具有共同兴趣的访问者集中到一个虚拟空间，达到成员相互沟通的目的，从而达到商品的营销效果。</a:t>
            </a:r>
            <a:endParaRPr lang="zh-CN" altLang="en-US" b="0">
              <a:latin typeface="Times New Roman" panose="02020503050405090304" charset="0"/>
              <a:cs typeface="宋体" charset="0"/>
            </a:endParaRPr>
          </a:p>
        </p:txBody>
      </p:sp>
      <p:sp>
        <p:nvSpPr>
          <p:cNvPr id="5" name="文本框 4"/>
          <p:cNvSpPr txBox="1"/>
          <p:nvPr/>
        </p:nvSpPr>
        <p:spPr>
          <a:xfrm>
            <a:off x="2034540" y="2611120"/>
            <a:ext cx="9205595" cy="3138170"/>
          </a:xfrm>
          <a:prstGeom prst="rect">
            <a:avLst/>
          </a:prstGeom>
          <a:solidFill>
            <a:schemeClr val="tx2">
              <a:lumMod val="40000"/>
              <a:lumOff val="60000"/>
            </a:schemeClr>
          </a:solidFill>
          <a:ln w="9525">
            <a:noFill/>
          </a:ln>
        </p:spPr>
        <p:txBody>
          <a:bodyPr wrap="square">
            <a:spAutoFit/>
          </a:bodyPr>
          <a:p>
            <a:pPr marL="0" indent="266700" algn="l"/>
            <a:r>
              <a:rPr lang="en-US" b="0">
                <a:latin typeface="Times New Roman" panose="02020503050405090304" charset="0"/>
                <a:cs typeface="宋体" charset="0"/>
              </a:rPr>
              <a:t>2011</a:t>
            </a:r>
            <a:r>
              <a:rPr lang="zh-CN" b="0">
                <a:latin typeface="Times New Roman" panose="02020503050405090304" charset="0"/>
                <a:cs typeface="宋体" charset="0"/>
              </a:rPr>
              <a:t>年，那时还没有小米手机，</a:t>
            </a:r>
            <a:r>
              <a:rPr lang="en-US" b="0">
                <a:latin typeface="Times New Roman" panose="02020503050405090304" charset="0"/>
                <a:cs typeface="宋体" charset="0"/>
              </a:rPr>
              <a:t>MIUI</a:t>
            </a:r>
            <a:r>
              <a:rPr lang="zh-CN" b="0">
                <a:latin typeface="Times New Roman" panose="02020503050405090304" charset="0"/>
                <a:cs typeface="宋体" charset="0"/>
              </a:rPr>
              <a:t>就已经火爆整个手机圈，他是国内第一个对安卓进行深度优化、定制开发的手机系统。当时大家买新手机时，都要看他值不支持刷</a:t>
            </a:r>
            <a:r>
              <a:rPr lang="en-US" b="0">
                <a:latin typeface="Times New Roman" panose="02020503050405090304" charset="0"/>
                <a:cs typeface="宋体" charset="0"/>
              </a:rPr>
              <a:t>miui</a:t>
            </a:r>
            <a:r>
              <a:rPr lang="zh-CN" b="0">
                <a:latin typeface="Times New Roman" panose="02020503050405090304" charset="0"/>
                <a:cs typeface="宋体" charset="0"/>
              </a:rPr>
              <a:t>。</a:t>
            </a:r>
            <a:r>
              <a:rPr lang="en-US" b="0">
                <a:latin typeface="Times New Roman" panose="02020503050405090304" charset="0"/>
                <a:cs typeface="宋体" charset="0"/>
              </a:rPr>
              <a:t>Miui</a:t>
            </a:r>
            <a:r>
              <a:rPr lang="zh-CN" b="0">
                <a:latin typeface="Times New Roman" panose="02020503050405090304" charset="0"/>
                <a:cs typeface="宋体" charset="0"/>
              </a:rPr>
              <a:t>以一个社区论坛的形式供用户留言反馈，并开创了“橙色星期五”——根据用户的反馈，</a:t>
            </a:r>
            <a:r>
              <a:rPr lang="en-US" b="0">
                <a:latin typeface="Times New Roman" panose="02020503050405090304" charset="0"/>
                <a:cs typeface="宋体" charset="0"/>
              </a:rPr>
              <a:t>miui</a:t>
            </a:r>
            <a:r>
              <a:rPr lang="zh-CN" b="0">
                <a:latin typeface="Times New Roman" panose="02020503050405090304" charset="0"/>
                <a:cs typeface="宋体" charset="0"/>
              </a:rPr>
              <a:t>系统每周五集中更新，因此被称为活的手机系统。这种社区营销方式成本低，</a:t>
            </a:r>
            <a:r>
              <a:rPr lang="en-US" b="0">
                <a:latin typeface="Times New Roman" panose="02020503050405090304" charset="0"/>
                <a:cs typeface="宋体" charset="0"/>
              </a:rPr>
              <a:t>miui</a:t>
            </a:r>
            <a:r>
              <a:rPr lang="zh-CN" b="0">
                <a:latin typeface="Times New Roman" panose="02020503050405090304" charset="0"/>
                <a:cs typeface="宋体" charset="0"/>
              </a:rPr>
              <a:t>系统用户从</a:t>
            </a:r>
            <a:r>
              <a:rPr lang="en-US" b="0">
                <a:latin typeface="Times New Roman" panose="02020503050405090304" charset="0"/>
                <a:cs typeface="宋体" charset="0"/>
              </a:rPr>
              <a:t>2010</a:t>
            </a:r>
            <a:r>
              <a:rPr lang="zh-CN" b="0">
                <a:latin typeface="Times New Roman" panose="02020503050405090304" charset="0"/>
                <a:cs typeface="宋体" charset="0"/>
              </a:rPr>
              <a:t>。发布时的</a:t>
            </a:r>
            <a:r>
              <a:rPr lang="en-US" b="0">
                <a:latin typeface="Times New Roman" panose="02020503050405090304" charset="0"/>
                <a:cs typeface="宋体" charset="0"/>
              </a:rPr>
              <a:t>100</a:t>
            </a:r>
            <a:r>
              <a:rPr lang="zh-CN" b="0">
                <a:latin typeface="Times New Roman" panose="02020503050405090304" charset="0"/>
                <a:cs typeface="宋体" charset="0"/>
              </a:rPr>
              <a:t>人到</a:t>
            </a:r>
            <a:r>
              <a:rPr lang="en-US" b="0">
                <a:latin typeface="Times New Roman" panose="02020503050405090304" charset="0"/>
                <a:cs typeface="宋体" charset="0"/>
              </a:rPr>
              <a:t>2011</a:t>
            </a:r>
            <a:r>
              <a:rPr lang="zh-CN" b="0">
                <a:latin typeface="Times New Roman" panose="02020503050405090304" charset="0"/>
                <a:cs typeface="宋体" charset="0"/>
              </a:rPr>
              <a:t>年就增加到</a:t>
            </a:r>
            <a:r>
              <a:rPr lang="en-US" b="0">
                <a:latin typeface="Times New Roman" panose="02020503050405090304" charset="0"/>
                <a:cs typeface="宋体" charset="0"/>
              </a:rPr>
              <a:t>50</a:t>
            </a:r>
            <a:r>
              <a:rPr lang="zh-CN" b="0">
                <a:latin typeface="Times New Roman" panose="02020503050405090304" charset="0"/>
                <a:cs typeface="宋体" charset="0"/>
              </a:rPr>
              <a:t>万发烧友，生动诠释了如何花小钱办大事。</a:t>
            </a:r>
            <a:r>
              <a:rPr lang="en-US" b="0">
                <a:latin typeface="Times New Roman" panose="02020503050405090304" charset="0"/>
                <a:cs typeface="宋体" charset="0"/>
              </a:rPr>
              <a:t>Miui</a:t>
            </a:r>
            <a:r>
              <a:rPr lang="zh-CN" b="0">
                <a:latin typeface="Times New Roman" panose="02020503050405090304" charset="0"/>
                <a:cs typeface="宋体" charset="0"/>
              </a:rPr>
              <a:t>的营销成功，也成功为小米手机的成功铺好了路。</a:t>
            </a:r>
            <a:r>
              <a:rPr lang="en-US" b="0">
                <a:latin typeface="Times New Roman" panose="02020503050405090304" charset="0"/>
                <a:cs typeface="宋体" charset="0"/>
              </a:rPr>
              <a:t>2011</a:t>
            </a:r>
            <a:r>
              <a:rPr lang="zh-CN" b="0">
                <a:latin typeface="Times New Roman" panose="02020503050405090304" charset="0"/>
                <a:cs typeface="宋体" charset="0"/>
              </a:rPr>
              <a:t>年小米</a:t>
            </a:r>
            <a:r>
              <a:rPr lang="en-US" b="0">
                <a:latin typeface="Times New Roman" panose="02020503050405090304" charset="0"/>
                <a:cs typeface="宋体" charset="0"/>
              </a:rPr>
              <a:t>1</a:t>
            </a:r>
            <a:r>
              <a:rPr lang="zh-CN" b="0">
                <a:latin typeface="Times New Roman" panose="02020503050405090304" charset="0"/>
                <a:cs typeface="宋体" charset="0"/>
              </a:rPr>
              <a:t>手机发布时，</a:t>
            </a:r>
            <a:r>
              <a:rPr lang="en-US" b="0">
                <a:latin typeface="Times New Roman" panose="02020503050405090304" charset="0"/>
                <a:cs typeface="宋体" charset="0"/>
              </a:rPr>
              <a:t>50</a:t>
            </a:r>
            <a:r>
              <a:rPr lang="zh-CN" b="0">
                <a:latin typeface="Times New Roman" panose="02020503050405090304" charset="0"/>
                <a:cs typeface="宋体" charset="0"/>
              </a:rPr>
              <a:t>万发烧友沸腾，成功将小米手机带出圈。到了现在，小米仍然非常注重社区营销——小米社区。小米创始人之一黎万强在《参与感》里提到，小米的成功在于两点，一是和用户互动，二是靠用户口碑传播。小米的社区营销也可以叫做情感营销，注重加强用户联系、关注用户使用体验，把顾客当成终身顾客来维护与顾客的关系，从而实现用户留存和增长。</a:t>
            </a:r>
            <a:endParaRPr lang="zh-CN" altLang="en-US" b="0">
              <a:latin typeface="Times New Roman" panose="02020503050405090304" charset="0"/>
              <a:cs typeface="宋体" charset="0"/>
            </a:endParaRPr>
          </a:p>
        </p:txBody>
      </p:sp>
      <p:grpSp>
        <p:nvGrpSpPr>
          <p:cNvPr id="9" name="组合 8"/>
          <p:cNvGrpSpPr/>
          <p:nvPr/>
        </p:nvGrpSpPr>
        <p:grpSpPr>
          <a:xfrm>
            <a:off x="1576070" y="273685"/>
            <a:ext cx="665480" cy="250825"/>
            <a:chOff x="690695" y="266700"/>
            <a:chExt cx="1761702" cy="533400"/>
          </a:xfrm>
        </p:grpSpPr>
        <p:sp>
          <p:nvSpPr>
            <p:cNvPr id="6" name="箭头: V 形 5"/>
            <p:cNvSpPr/>
            <p:nvPr>
              <p:custDataLst>
                <p:tags r:id="rId1"/>
              </p:custDataLst>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solidFill>
                    <a:schemeClr val="tx1"/>
                  </a:solidFill>
                </a:rPr>
                <a:t>+</a:t>
              </a:r>
              <a:endParaRPr lang="zh-CN" altLang="en-US" dirty="0">
                <a:solidFill>
                  <a:schemeClr val="tx1"/>
                </a:solidFill>
              </a:endParaRPr>
            </a:p>
          </p:txBody>
        </p:sp>
        <p:sp>
          <p:nvSpPr>
            <p:cNvPr id="10" name="箭头: V 形 6"/>
            <p:cNvSpPr/>
            <p:nvPr>
              <p:custDataLst>
                <p:tags r:id="rId2"/>
              </p:custDataLst>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1" name="箭头: V 形 7"/>
            <p:cNvSpPr/>
            <p:nvPr>
              <p:custDataLst>
                <p:tags r:id="rId3"/>
              </p:custDataLst>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3" name="Rectangle 2"/>
          <p:cNvSpPr/>
          <p:nvPr/>
        </p:nvSpPr>
        <p:spPr>
          <a:xfrm>
            <a:off x="-1" y="0"/>
            <a:ext cx="1573017" cy="6857999"/>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2" name="文本框 1"/>
          <p:cNvSpPr txBox="1"/>
          <p:nvPr/>
        </p:nvSpPr>
        <p:spPr>
          <a:xfrm>
            <a:off x="2371090" y="121285"/>
            <a:ext cx="6096000" cy="398780"/>
          </a:xfrm>
          <a:prstGeom prst="rect">
            <a:avLst/>
          </a:prstGeom>
          <a:noFill/>
        </p:spPr>
        <p:txBody>
          <a:bodyPr wrap="square" rtlCol="0" anchor="t">
            <a:spAutoFit/>
          </a:bodyPr>
          <a:p>
            <a:r>
              <a:rPr lang="zh-CN" altLang="en-US" sz="2000">
                <a:sym typeface="+mn-ea"/>
              </a:rPr>
              <a:t>饥饿营销——饥饿营销的鼻祖</a:t>
            </a:r>
            <a:endParaRPr lang="zh-CN" altLang="en-US" sz="2000">
              <a:sym typeface="+mn-ea"/>
            </a:endParaRPr>
          </a:p>
        </p:txBody>
      </p:sp>
      <p:sp>
        <p:nvSpPr>
          <p:cNvPr id="100" name="文本框 99"/>
          <p:cNvSpPr txBox="1"/>
          <p:nvPr/>
        </p:nvSpPr>
        <p:spPr>
          <a:xfrm>
            <a:off x="1663065" y="1479550"/>
            <a:ext cx="9623425" cy="676275"/>
          </a:xfrm>
          <a:prstGeom prst="rect">
            <a:avLst/>
          </a:prstGeom>
          <a:solidFill>
            <a:schemeClr val="tx2">
              <a:lumMod val="40000"/>
              <a:lumOff val="60000"/>
            </a:schemeClr>
          </a:solidFill>
          <a:ln w="9525">
            <a:noFill/>
          </a:ln>
        </p:spPr>
        <p:txBody>
          <a:bodyPr wrap="square">
            <a:noAutofit/>
          </a:bodyPr>
          <a:p>
            <a:pPr indent="0"/>
            <a:r>
              <a:rPr lang="zh-CN" b="0">
                <a:latin typeface="Times New Roman" panose="02020503050405090304" charset="0"/>
                <a:cs typeface="宋体" charset="0"/>
              </a:rPr>
              <a:t>小米刚刚进入手机市场时，选择了与当时市场主流手机相比价格更为亲民的定价策略。这一定价策略打破了传统的高价手机市场格局，吸引了更多的消费者目光。</a:t>
            </a:r>
            <a:endParaRPr lang="zh-CN" altLang="en-US" b="0">
              <a:latin typeface="Times New Roman" panose="02020503050405090304" charset="0"/>
              <a:cs typeface="宋体" charset="0"/>
            </a:endParaRPr>
          </a:p>
        </p:txBody>
      </p:sp>
      <p:pic>
        <p:nvPicPr>
          <p:cNvPr id="6" name="图片 5" descr="IMG_256"/>
          <p:cNvPicPr>
            <a:picLocks noChangeAspect="1"/>
          </p:cNvPicPr>
          <p:nvPr>
            <p:custDataLst>
              <p:tags r:id="rId1"/>
            </p:custDataLst>
          </p:nvPr>
        </p:nvPicPr>
        <p:blipFill>
          <a:blip r:embed="rId2"/>
          <a:stretch>
            <a:fillRect/>
          </a:stretch>
        </p:blipFill>
        <p:spPr>
          <a:xfrm>
            <a:off x="7450455" y="2142490"/>
            <a:ext cx="3850005" cy="2139950"/>
          </a:xfrm>
          <a:prstGeom prst="rect">
            <a:avLst/>
          </a:prstGeom>
          <a:noFill/>
          <a:ln w="9525">
            <a:noFill/>
          </a:ln>
        </p:spPr>
      </p:pic>
      <p:sp>
        <p:nvSpPr>
          <p:cNvPr id="7" name="文本框 6"/>
          <p:cNvSpPr txBox="1"/>
          <p:nvPr/>
        </p:nvSpPr>
        <p:spPr>
          <a:xfrm>
            <a:off x="1663065" y="1111250"/>
            <a:ext cx="2383155" cy="368300"/>
          </a:xfrm>
          <a:prstGeom prst="rect">
            <a:avLst/>
          </a:prstGeom>
          <a:solidFill>
            <a:schemeClr val="tx2">
              <a:lumMod val="40000"/>
              <a:lumOff val="60000"/>
            </a:schemeClr>
          </a:solidFill>
          <a:ln w="9525">
            <a:noFill/>
          </a:ln>
        </p:spPr>
        <p:txBody>
          <a:bodyPr wrap="square">
            <a:spAutoFit/>
          </a:bodyPr>
          <a:p>
            <a:pPr marL="0" indent="0" algn="l"/>
            <a:r>
              <a:rPr lang="zh-CN" b="0">
                <a:latin typeface="Times New Roman" panose="02020503050405090304" charset="0"/>
                <a:cs typeface="宋体" charset="0"/>
              </a:rPr>
              <a:t>产品定位和定价策略</a:t>
            </a:r>
            <a:endParaRPr lang="zh-CN" altLang="en-US" b="0">
              <a:latin typeface="Times New Roman" panose="02020503050405090304" charset="0"/>
              <a:cs typeface="宋体" charset="0"/>
            </a:endParaRPr>
          </a:p>
        </p:txBody>
      </p:sp>
      <p:sp>
        <p:nvSpPr>
          <p:cNvPr id="8" name="文本框 7"/>
          <p:cNvSpPr txBox="1"/>
          <p:nvPr>
            <p:custDataLst>
              <p:tags r:id="rId3"/>
            </p:custDataLst>
          </p:nvPr>
        </p:nvSpPr>
        <p:spPr>
          <a:xfrm>
            <a:off x="1677035" y="2683510"/>
            <a:ext cx="1127760" cy="368300"/>
          </a:xfrm>
          <a:prstGeom prst="rect">
            <a:avLst/>
          </a:prstGeom>
          <a:solidFill>
            <a:schemeClr val="tx2">
              <a:lumMod val="40000"/>
              <a:lumOff val="60000"/>
            </a:schemeClr>
          </a:solidFill>
          <a:ln w="9525">
            <a:noFill/>
          </a:ln>
        </p:spPr>
        <p:txBody>
          <a:bodyPr wrap="square">
            <a:spAutoFit/>
          </a:bodyPr>
          <a:p>
            <a:pPr marL="0" indent="0" algn="l"/>
            <a:r>
              <a:rPr lang="zh-CN" b="0">
                <a:latin typeface="Times New Roman" panose="02020503050405090304" charset="0"/>
                <a:cs typeface="宋体" charset="0"/>
              </a:rPr>
              <a:t>限量销售</a:t>
            </a:r>
            <a:endParaRPr lang="zh-CN" b="0">
              <a:latin typeface="Times New Roman" panose="02020503050405090304" charset="0"/>
              <a:cs typeface="宋体" charset="0"/>
            </a:endParaRPr>
          </a:p>
        </p:txBody>
      </p:sp>
      <p:sp>
        <p:nvSpPr>
          <p:cNvPr id="10" name="文本框 9"/>
          <p:cNvSpPr txBox="1"/>
          <p:nvPr>
            <p:custDataLst>
              <p:tags r:id="rId4"/>
            </p:custDataLst>
          </p:nvPr>
        </p:nvSpPr>
        <p:spPr>
          <a:xfrm>
            <a:off x="1677670" y="3051810"/>
            <a:ext cx="5662930" cy="878840"/>
          </a:xfrm>
          <a:prstGeom prst="rect">
            <a:avLst/>
          </a:prstGeom>
          <a:solidFill>
            <a:schemeClr val="tx2">
              <a:lumMod val="40000"/>
              <a:lumOff val="60000"/>
            </a:schemeClr>
          </a:solidFill>
          <a:ln w="9525">
            <a:noFill/>
          </a:ln>
        </p:spPr>
        <p:txBody>
          <a:bodyPr wrap="square">
            <a:noAutofit/>
          </a:bodyPr>
          <a:p>
            <a:pPr indent="0"/>
            <a:r>
              <a:rPr lang="zh-CN" b="0">
                <a:latin typeface="Times New Roman" panose="02020503050405090304" charset="0"/>
                <a:cs typeface="宋体" charset="0"/>
              </a:rPr>
              <a:t>小米采取了限量销售的方式，小米1刚开始只发售30万台，这种方式制造了一种紧张感和稀缺性，激发了消费者的购买欲望。</a:t>
            </a:r>
            <a:endParaRPr lang="zh-CN" b="0">
              <a:latin typeface="Times New Roman" panose="02020503050405090304" charset="0"/>
              <a:cs typeface="宋体" charset="0"/>
            </a:endParaRPr>
          </a:p>
        </p:txBody>
      </p:sp>
      <p:sp>
        <p:nvSpPr>
          <p:cNvPr id="11" name="文本框 10"/>
          <p:cNvSpPr txBox="1"/>
          <p:nvPr>
            <p:custDataLst>
              <p:tags r:id="rId5"/>
            </p:custDataLst>
          </p:nvPr>
        </p:nvSpPr>
        <p:spPr>
          <a:xfrm>
            <a:off x="1691005" y="4570095"/>
            <a:ext cx="2700020" cy="368300"/>
          </a:xfrm>
          <a:prstGeom prst="rect">
            <a:avLst/>
          </a:prstGeom>
          <a:solidFill>
            <a:schemeClr val="tx2">
              <a:lumMod val="40000"/>
              <a:lumOff val="60000"/>
            </a:schemeClr>
          </a:solidFill>
          <a:ln w="9525">
            <a:noFill/>
          </a:ln>
        </p:spPr>
        <p:txBody>
          <a:bodyPr wrap="square">
            <a:spAutoFit/>
          </a:bodyPr>
          <a:p>
            <a:pPr marL="0" indent="0" algn="l"/>
            <a:r>
              <a:rPr lang="zh-CN" b="0">
                <a:latin typeface="Times New Roman" panose="02020503050405090304" charset="0"/>
                <a:cs typeface="宋体" charset="0"/>
              </a:rPr>
              <a:t>（3）线上销售渠道</a:t>
            </a:r>
            <a:endParaRPr lang="zh-CN" b="0">
              <a:latin typeface="Times New Roman" panose="02020503050405090304" charset="0"/>
              <a:cs typeface="宋体" charset="0"/>
            </a:endParaRPr>
          </a:p>
        </p:txBody>
      </p:sp>
      <p:sp>
        <p:nvSpPr>
          <p:cNvPr id="12" name="文本框 11"/>
          <p:cNvSpPr txBox="1"/>
          <p:nvPr>
            <p:custDataLst>
              <p:tags r:id="rId6"/>
            </p:custDataLst>
          </p:nvPr>
        </p:nvSpPr>
        <p:spPr>
          <a:xfrm>
            <a:off x="1691005" y="4911090"/>
            <a:ext cx="9726930" cy="676910"/>
          </a:xfrm>
          <a:prstGeom prst="rect">
            <a:avLst/>
          </a:prstGeom>
          <a:solidFill>
            <a:schemeClr val="tx2">
              <a:lumMod val="40000"/>
              <a:lumOff val="60000"/>
            </a:schemeClr>
          </a:solidFill>
          <a:ln w="9525">
            <a:noFill/>
          </a:ln>
        </p:spPr>
        <p:txBody>
          <a:bodyPr wrap="square">
            <a:noAutofit/>
          </a:bodyPr>
          <a:p>
            <a:pPr indent="0"/>
            <a:r>
              <a:rPr lang="zh-CN" b="0">
                <a:latin typeface="Times New Roman" panose="02020503050405090304" charset="0"/>
                <a:cs typeface="宋体" charset="0"/>
              </a:rPr>
              <a:t>D2C模式——DirecttoConsumer，小米主要通过线上渠道销售产品，这不仅能够降低销售成本，还能够更好地控制产品的供应和销售节奏，从而更好地实施饥饿营销策略。</a:t>
            </a:r>
            <a:endParaRPr lang="zh-CN" b="0">
              <a:latin typeface="Times New Roman" panose="02020503050405090304" charset="0"/>
              <a:cs typeface="宋体" charset="0"/>
            </a:endParaRPr>
          </a:p>
        </p:txBody>
      </p:sp>
      <p:grpSp>
        <p:nvGrpSpPr>
          <p:cNvPr id="9" name="组合 8"/>
          <p:cNvGrpSpPr/>
          <p:nvPr/>
        </p:nvGrpSpPr>
        <p:grpSpPr>
          <a:xfrm>
            <a:off x="1576070" y="171450"/>
            <a:ext cx="665480" cy="250825"/>
            <a:chOff x="690695" y="266700"/>
            <a:chExt cx="1761702" cy="533400"/>
          </a:xfrm>
        </p:grpSpPr>
        <p:sp>
          <p:nvSpPr>
            <p:cNvPr id="5" name="箭头: V 形 5"/>
            <p:cNvSpPr/>
            <p:nvPr>
              <p:custDataLst>
                <p:tags r:id="rId7"/>
              </p:custDataLst>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solidFill>
                    <a:schemeClr val="tx1"/>
                  </a:solidFill>
                </a:rPr>
                <a:t>+</a:t>
              </a:r>
              <a:endParaRPr lang="zh-CN" altLang="en-US" dirty="0">
                <a:solidFill>
                  <a:schemeClr val="tx1"/>
                </a:solidFill>
              </a:endParaRPr>
            </a:p>
          </p:txBody>
        </p:sp>
        <p:sp>
          <p:nvSpPr>
            <p:cNvPr id="14" name="箭头: V 形 6"/>
            <p:cNvSpPr/>
            <p:nvPr>
              <p:custDataLst>
                <p:tags r:id="rId8"/>
              </p:custDataLst>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5" name="箭头: V 形 7"/>
            <p:cNvSpPr/>
            <p:nvPr>
              <p:custDataLst>
                <p:tags r:id="rId9"/>
              </p:custDataLst>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3" name="Rectangle 2"/>
          <p:cNvSpPr/>
          <p:nvPr/>
        </p:nvSpPr>
        <p:spPr>
          <a:xfrm>
            <a:off x="-1" y="0"/>
            <a:ext cx="1573017" cy="6857999"/>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11" name="文本框 10"/>
          <p:cNvSpPr txBox="1"/>
          <p:nvPr>
            <p:custDataLst>
              <p:tags r:id="rId1"/>
            </p:custDataLst>
          </p:nvPr>
        </p:nvSpPr>
        <p:spPr>
          <a:xfrm>
            <a:off x="1691005" y="735330"/>
            <a:ext cx="2700020" cy="368300"/>
          </a:xfrm>
          <a:prstGeom prst="rect">
            <a:avLst/>
          </a:prstGeom>
          <a:solidFill>
            <a:schemeClr val="tx2">
              <a:lumMod val="40000"/>
              <a:lumOff val="60000"/>
            </a:schemeClr>
          </a:solidFill>
          <a:ln w="9525">
            <a:noFill/>
          </a:ln>
        </p:spPr>
        <p:txBody>
          <a:bodyPr wrap="square">
            <a:spAutoFit/>
          </a:bodyPr>
          <a:p>
            <a:pPr marL="0" indent="0" algn="l"/>
            <a:r>
              <a:rPr lang="zh-CN" b="0">
                <a:latin typeface="Times New Roman" panose="02020503050405090304" charset="0"/>
                <a:cs typeface="宋体" charset="0"/>
              </a:rPr>
              <a:t>产品特色和口碑</a:t>
            </a:r>
            <a:endParaRPr lang="zh-CN" b="0">
              <a:latin typeface="Times New Roman" panose="02020503050405090304" charset="0"/>
              <a:cs typeface="宋体" charset="0"/>
            </a:endParaRPr>
          </a:p>
        </p:txBody>
      </p:sp>
      <p:sp>
        <p:nvSpPr>
          <p:cNvPr id="12" name="文本框 11"/>
          <p:cNvSpPr txBox="1"/>
          <p:nvPr>
            <p:custDataLst>
              <p:tags r:id="rId2"/>
            </p:custDataLst>
          </p:nvPr>
        </p:nvSpPr>
        <p:spPr>
          <a:xfrm>
            <a:off x="1691005" y="1076325"/>
            <a:ext cx="9726930" cy="676910"/>
          </a:xfrm>
          <a:prstGeom prst="rect">
            <a:avLst/>
          </a:prstGeom>
          <a:solidFill>
            <a:schemeClr val="tx2">
              <a:lumMod val="40000"/>
              <a:lumOff val="60000"/>
            </a:schemeClr>
          </a:solidFill>
          <a:ln w="9525">
            <a:noFill/>
          </a:ln>
        </p:spPr>
        <p:txBody>
          <a:bodyPr wrap="square">
            <a:noAutofit/>
          </a:bodyPr>
          <a:p>
            <a:pPr indent="0"/>
            <a:r>
              <a:rPr lang="zh-CN" b="0">
                <a:latin typeface="Times New Roman" panose="02020503050405090304" charset="0"/>
                <a:cs typeface="宋体" charset="0"/>
              </a:rPr>
              <a:t>小米致力于打造高性价比的产品，并注重用户体验和口碑。他们推出的产品具有不错的性能和功能，同时价格相对较低，这使得消费者更加愿意尝试和购买。</a:t>
            </a:r>
            <a:endParaRPr lang="zh-CN" b="0">
              <a:latin typeface="Times New Roman" panose="02020503050405090304" charset="0"/>
              <a:cs typeface="宋体" charset="0"/>
            </a:endParaRPr>
          </a:p>
        </p:txBody>
      </p:sp>
      <p:pic>
        <p:nvPicPr>
          <p:cNvPr id="16" name="图片 10" descr="IMG_256"/>
          <p:cNvPicPr>
            <a:picLocks noChangeAspect="1"/>
          </p:cNvPicPr>
          <p:nvPr>
            <p:custDataLst>
              <p:tags r:id="rId3"/>
            </p:custDataLst>
          </p:nvPr>
        </p:nvPicPr>
        <p:blipFill>
          <a:blip r:embed="rId4"/>
          <a:stretch>
            <a:fillRect/>
          </a:stretch>
        </p:blipFill>
        <p:spPr>
          <a:xfrm>
            <a:off x="2366010" y="1924050"/>
            <a:ext cx="8114665" cy="4710430"/>
          </a:xfrm>
          <a:prstGeom prst="rect">
            <a:avLst/>
          </a:prstGeom>
          <a:noFill/>
          <a:ln w="9525">
            <a:noFill/>
          </a:ln>
        </p:spPr>
      </p:pic>
      <p:sp>
        <p:nvSpPr>
          <p:cNvPr id="2" name="文本框 1"/>
          <p:cNvSpPr txBox="1"/>
          <p:nvPr>
            <p:custDataLst>
              <p:tags r:id="rId5"/>
            </p:custDataLst>
          </p:nvPr>
        </p:nvSpPr>
        <p:spPr>
          <a:xfrm>
            <a:off x="2371090" y="121285"/>
            <a:ext cx="6096000" cy="398780"/>
          </a:xfrm>
          <a:prstGeom prst="rect">
            <a:avLst/>
          </a:prstGeom>
          <a:noFill/>
        </p:spPr>
        <p:txBody>
          <a:bodyPr wrap="square" rtlCol="0" anchor="t">
            <a:spAutoFit/>
          </a:bodyPr>
          <a:p>
            <a:r>
              <a:rPr lang="zh-CN" altLang="en-US" sz="2000">
                <a:sym typeface="+mn-ea"/>
              </a:rPr>
              <a:t>饥饿营销——饥饿营销的鼻祖</a:t>
            </a:r>
            <a:endParaRPr lang="zh-CN" altLang="en-US" sz="2000">
              <a:sym typeface="+mn-ea"/>
            </a:endParaRPr>
          </a:p>
        </p:txBody>
      </p:sp>
      <p:grpSp>
        <p:nvGrpSpPr>
          <p:cNvPr id="9" name="组合 8"/>
          <p:cNvGrpSpPr/>
          <p:nvPr/>
        </p:nvGrpSpPr>
        <p:grpSpPr>
          <a:xfrm>
            <a:off x="1576070" y="171450"/>
            <a:ext cx="665480" cy="250825"/>
            <a:chOff x="690695" y="266700"/>
            <a:chExt cx="1761702" cy="533400"/>
          </a:xfrm>
        </p:grpSpPr>
        <p:sp>
          <p:nvSpPr>
            <p:cNvPr id="5" name="箭头: V 形 5"/>
            <p:cNvSpPr/>
            <p:nvPr>
              <p:custDataLst>
                <p:tags r:id="rId6"/>
              </p:custDataLst>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solidFill>
                    <a:schemeClr val="tx1"/>
                  </a:solidFill>
                </a:rPr>
                <a:t>+</a:t>
              </a:r>
              <a:endParaRPr lang="zh-CN" altLang="en-US" dirty="0">
                <a:solidFill>
                  <a:schemeClr val="tx1"/>
                </a:solidFill>
              </a:endParaRPr>
            </a:p>
          </p:txBody>
        </p:sp>
        <p:sp>
          <p:nvSpPr>
            <p:cNvPr id="14" name="箭头: V 形 6"/>
            <p:cNvSpPr/>
            <p:nvPr>
              <p:custDataLst>
                <p:tags r:id="rId7"/>
              </p:custDataLst>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5" name="箭头: V 形 7"/>
            <p:cNvSpPr/>
            <p:nvPr>
              <p:custDataLst>
                <p:tags r:id="rId8"/>
              </p:custDataLst>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3" name="Rectangle 2"/>
          <p:cNvSpPr/>
          <p:nvPr/>
        </p:nvSpPr>
        <p:spPr>
          <a:xfrm>
            <a:off x="-1" y="0"/>
            <a:ext cx="1573017" cy="6857999"/>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2" name="文本框 1"/>
          <p:cNvSpPr txBox="1"/>
          <p:nvPr/>
        </p:nvSpPr>
        <p:spPr>
          <a:xfrm>
            <a:off x="1811655" y="631825"/>
            <a:ext cx="10098405" cy="1520825"/>
          </a:xfrm>
          <a:prstGeom prst="rect">
            <a:avLst/>
          </a:prstGeom>
          <a:solidFill>
            <a:schemeClr val="tx2">
              <a:lumMod val="40000"/>
              <a:lumOff val="60000"/>
            </a:schemeClr>
          </a:solidFill>
          <a:ln>
            <a:solidFill>
              <a:schemeClr val="accent1"/>
            </a:solidFill>
          </a:ln>
        </p:spPr>
        <p:txBody>
          <a:bodyPr wrap="square" rtlCol="0">
            <a:noAutofit/>
          </a:bodyPr>
          <a:p>
            <a:r>
              <a:rPr lang="zh-CN" altLang="en-US"/>
              <a:t>社交营销</a:t>
            </a:r>
            <a:endParaRPr lang="zh-CN" altLang="en-US"/>
          </a:p>
          <a:p>
            <a:r>
              <a:rPr lang="zh-CN" altLang="en-US"/>
              <a:t>小米利用微博和口碑营销来提高产品的曝光度和影响力。他们通过社交媒体平台发布产品信息、用户评价等内容，引发了消费者的讨论和关注，进而增加了产品的吸引力。</a:t>
            </a:r>
            <a:endParaRPr lang="zh-CN" altLang="en-US"/>
          </a:p>
          <a:p>
            <a:r>
              <a:rPr lang="zh-CN" altLang="en-US"/>
              <a:t>因此，小米成功地实施了饥饿营销策略，吸引了大量消费者的关注和购买。这种策略不仅推动了小米品牌的发展，也为后来其他品牌的营销提供了借鉴和参考。</a:t>
            </a:r>
            <a:endParaRPr lang="zh-CN" altLang="en-US"/>
          </a:p>
        </p:txBody>
      </p:sp>
      <p:sp>
        <p:nvSpPr>
          <p:cNvPr id="100" name="文本框 99"/>
          <p:cNvSpPr txBox="1"/>
          <p:nvPr/>
        </p:nvSpPr>
        <p:spPr>
          <a:xfrm>
            <a:off x="1811655" y="2253615"/>
            <a:ext cx="10097770" cy="1346200"/>
          </a:xfrm>
          <a:prstGeom prst="rect">
            <a:avLst/>
          </a:prstGeom>
          <a:solidFill>
            <a:schemeClr val="tx2">
              <a:lumMod val="40000"/>
              <a:lumOff val="60000"/>
            </a:schemeClr>
          </a:solidFill>
          <a:ln w="9525">
            <a:noFill/>
          </a:ln>
        </p:spPr>
        <p:txBody>
          <a:bodyPr>
            <a:noAutofit/>
          </a:bodyPr>
          <a:p>
            <a:pPr indent="0"/>
            <a:r>
              <a:rPr lang="zh-CN" b="0">
                <a:latin typeface="Times New Roman" panose="02020503050405090304" charset="0"/>
                <a:cs typeface="宋体" charset="0"/>
              </a:rPr>
              <a:t>话题营销当苹果在发布</a:t>
            </a:r>
            <a:r>
              <a:rPr lang="en-US" b="0">
                <a:latin typeface="Times New Roman" panose="02020503050405090304" charset="0"/>
                <a:cs typeface="宋体" charset="0"/>
              </a:rPr>
              <a:t>iPhone12</a:t>
            </a:r>
            <a:r>
              <a:rPr lang="zh-CN" b="0">
                <a:latin typeface="Times New Roman" panose="02020503050405090304" charset="0"/>
                <a:cs typeface="宋体" charset="0"/>
              </a:rPr>
              <a:t>时宣布不再随机附赠充电器时，国内消费者对于苹果这种打着环保旗号，实则节约成本的方式就颇有微词。但更让国内消费者没想到的是，雷军也在</a:t>
            </a:r>
            <a:r>
              <a:rPr lang="en-US" b="0">
                <a:latin typeface="Times New Roman" panose="02020503050405090304" charset="0"/>
                <a:cs typeface="宋体" charset="0"/>
              </a:rPr>
              <a:t>12</a:t>
            </a:r>
            <a:r>
              <a:rPr lang="zh-CN" b="0">
                <a:latin typeface="Times New Roman" panose="02020503050405090304" charset="0"/>
                <a:cs typeface="宋体" charset="0"/>
              </a:rPr>
              <a:t>月</a:t>
            </a:r>
            <a:r>
              <a:rPr lang="en-US" b="0">
                <a:latin typeface="Times New Roman" panose="02020503050405090304" charset="0"/>
                <a:cs typeface="宋体" charset="0"/>
              </a:rPr>
              <a:t>26</a:t>
            </a:r>
            <a:r>
              <a:rPr lang="zh-CN" b="0">
                <a:latin typeface="Times New Roman" panose="02020503050405090304" charset="0"/>
                <a:cs typeface="宋体" charset="0"/>
              </a:rPr>
              <a:t>日表示：“为了响应科技环保的号召，小米</a:t>
            </a:r>
            <a:r>
              <a:rPr lang="en-US" b="0">
                <a:latin typeface="Times New Roman" panose="02020503050405090304" charset="0"/>
                <a:cs typeface="宋体" charset="0"/>
              </a:rPr>
              <a:t>11</a:t>
            </a:r>
            <a:r>
              <a:rPr lang="zh-CN" b="0">
                <a:latin typeface="Times New Roman" panose="02020503050405090304" charset="0"/>
                <a:cs typeface="宋体" charset="0"/>
              </a:rPr>
              <a:t>决定取消附送充电器。”</a:t>
            </a:r>
            <a:endParaRPr lang="zh-CN" altLang="en-US" b="0">
              <a:latin typeface="Times New Roman" panose="02020503050405090304" charset="0"/>
              <a:cs typeface="宋体" charset="0"/>
            </a:endParaRPr>
          </a:p>
        </p:txBody>
      </p:sp>
      <p:pic>
        <p:nvPicPr>
          <p:cNvPr id="5" name="图片 13" descr="6077686300879873"/>
          <p:cNvPicPr>
            <a:picLocks noChangeAspect="1"/>
          </p:cNvPicPr>
          <p:nvPr>
            <p:custDataLst>
              <p:tags r:id="rId1"/>
            </p:custDataLst>
          </p:nvPr>
        </p:nvPicPr>
        <p:blipFill>
          <a:blip r:embed="rId2"/>
          <a:stretch>
            <a:fillRect/>
          </a:stretch>
        </p:blipFill>
        <p:spPr>
          <a:xfrm>
            <a:off x="1811655" y="3859530"/>
            <a:ext cx="3343910" cy="1166495"/>
          </a:xfrm>
          <a:prstGeom prst="rect">
            <a:avLst/>
          </a:prstGeom>
        </p:spPr>
      </p:pic>
      <p:sp>
        <p:nvSpPr>
          <p:cNvPr id="6" name="文本框 5"/>
          <p:cNvSpPr txBox="1"/>
          <p:nvPr/>
        </p:nvSpPr>
        <p:spPr>
          <a:xfrm>
            <a:off x="6017895" y="3599815"/>
            <a:ext cx="5892165" cy="2584450"/>
          </a:xfrm>
          <a:prstGeom prst="rect">
            <a:avLst/>
          </a:prstGeom>
          <a:solidFill>
            <a:schemeClr val="tx2">
              <a:lumMod val="40000"/>
              <a:lumOff val="60000"/>
            </a:schemeClr>
          </a:solidFill>
          <a:ln w="9525">
            <a:noFill/>
          </a:ln>
        </p:spPr>
        <p:txBody>
          <a:bodyPr wrap="square">
            <a:spAutoFit/>
          </a:bodyPr>
          <a:p>
            <a:pPr marL="0" indent="266700" algn="l"/>
            <a:r>
              <a:rPr lang="zh-CN" b="0">
                <a:latin typeface="Times New Roman" panose="02020503050405090304" charset="0"/>
                <a:cs typeface="宋体" charset="0"/>
              </a:rPr>
              <a:t>不出所料，网友们对雷军的说辞并不买账，小米也因此被骂上了微博热搜，相关话题更是达到</a:t>
            </a:r>
            <a:r>
              <a:rPr lang="en-US" b="0">
                <a:latin typeface="Times New Roman" panose="02020503050405090304" charset="0"/>
                <a:cs typeface="宋体" charset="0"/>
              </a:rPr>
              <a:t>3</a:t>
            </a:r>
            <a:r>
              <a:rPr lang="zh-CN" b="0">
                <a:latin typeface="Times New Roman" panose="02020503050405090304" charset="0"/>
                <a:cs typeface="宋体" charset="0"/>
              </a:rPr>
              <a:t>亿阅读和</a:t>
            </a:r>
            <a:r>
              <a:rPr lang="en-US" b="0">
                <a:latin typeface="Times New Roman" panose="02020503050405090304" charset="0"/>
                <a:cs typeface="宋体" charset="0"/>
              </a:rPr>
              <a:t>2.2</a:t>
            </a:r>
            <a:r>
              <a:rPr lang="zh-CN" b="0">
                <a:latin typeface="Times New Roman" panose="02020503050405090304" charset="0"/>
                <a:cs typeface="宋体" charset="0"/>
              </a:rPr>
              <a:t>万的讨论。</a:t>
            </a:r>
            <a:endParaRPr lang="zh-CN" b="0">
              <a:latin typeface="Times New Roman" panose="02020503050405090304" charset="0"/>
              <a:cs typeface="宋体" charset="0"/>
            </a:endParaRPr>
          </a:p>
          <a:p>
            <a:pPr marL="0" indent="266700" algn="l"/>
            <a:r>
              <a:rPr lang="en-US" altLang="zh-CN" b="0">
                <a:latin typeface="Times New Roman" panose="02020503050405090304" charset="0"/>
                <a:cs typeface="宋体" charset="0"/>
              </a:rPr>
              <a:t>      </a:t>
            </a:r>
            <a:r>
              <a:rPr lang="zh-CN" b="0">
                <a:latin typeface="Times New Roman" panose="02020503050405090304" charset="0"/>
                <a:cs typeface="宋体" charset="0"/>
              </a:rPr>
              <a:t>但线上发布会当天，这件事却出现了大反转。雷军在发布会现场表示，小米</a:t>
            </a:r>
            <a:r>
              <a:rPr lang="en-US" b="0">
                <a:latin typeface="Times New Roman" panose="02020503050405090304" charset="0"/>
                <a:cs typeface="宋体" charset="0"/>
              </a:rPr>
              <a:t>11</a:t>
            </a:r>
            <a:r>
              <a:rPr lang="zh-CN" b="0">
                <a:latin typeface="Times New Roman" panose="02020503050405090304" charset="0"/>
                <a:cs typeface="宋体" charset="0"/>
              </a:rPr>
              <a:t>在上架后会提供「标准版」和「套装版」</a:t>
            </a:r>
            <a:r>
              <a:rPr lang="en-US" b="0">
                <a:latin typeface="Times New Roman" panose="02020503050405090304" charset="0"/>
                <a:cs typeface="宋体" charset="0"/>
              </a:rPr>
              <a:t>2</a:t>
            </a:r>
            <a:r>
              <a:rPr lang="zh-CN" b="0">
                <a:latin typeface="Times New Roman" panose="02020503050405090304" charset="0"/>
                <a:cs typeface="宋体" charset="0"/>
              </a:rPr>
              <a:t>个版本，售价均为</a:t>
            </a:r>
            <a:r>
              <a:rPr lang="en-US" b="0">
                <a:latin typeface="Times New Roman" panose="02020503050405090304" charset="0"/>
                <a:cs typeface="宋体" charset="0"/>
              </a:rPr>
              <a:t>3999</a:t>
            </a:r>
            <a:r>
              <a:rPr lang="zh-CN" b="0">
                <a:latin typeface="Times New Roman" panose="02020503050405090304" charset="0"/>
                <a:cs typeface="宋体" charset="0"/>
              </a:rPr>
              <a:t>元起，「标准版」为了环保不含充电器和数据线，而「套装版」内含一个价值</a:t>
            </a:r>
            <a:r>
              <a:rPr lang="en-US" b="0">
                <a:latin typeface="Times New Roman" panose="02020503050405090304" charset="0"/>
                <a:cs typeface="宋体" charset="0"/>
              </a:rPr>
              <a:t>99</a:t>
            </a:r>
            <a:r>
              <a:rPr lang="zh-CN" b="0">
                <a:latin typeface="Times New Roman" panose="02020503050405090304" charset="0"/>
                <a:cs typeface="宋体" charset="0"/>
              </a:rPr>
              <a:t>元的小米充电器，用户可以自行选择购买任一版本。</a:t>
            </a:r>
            <a:endParaRPr lang="zh-CN" altLang="en-US" b="0">
              <a:latin typeface="Times New Roman" panose="02020503050405090304" charset="0"/>
              <a:cs typeface="宋体" charset="0"/>
            </a:endParaRPr>
          </a:p>
        </p:txBody>
      </p:sp>
      <p:pic>
        <p:nvPicPr>
          <p:cNvPr id="14" name="图片 14" descr="46053155714063088"/>
          <p:cNvPicPr>
            <a:picLocks noChangeAspect="1"/>
          </p:cNvPicPr>
          <p:nvPr>
            <p:custDataLst>
              <p:tags r:id="rId3"/>
            </p:custDataLst>
          </p:nvPr>
        </p:nvPicPr>
        <p:blipFill>
          <a:blip r:embed="rId4"/>
          <a:stretch>
            <a:fillRect/>
          </a:stretch>
        </p:blipFill>
        <p:spPr>
          <a:xfrm>
            <a:off x="1811655" y="3599815"/>
            <a:ext cx="4206240" cy="2861310"/>
          </a:xfrm>
          <a:prstGeom prst="rect">
            <a:avLst/>
          </a:prstGeom>
        </p:spPr>
      </p:pic>
      <p:sp>
        <p:nvSpPr>
          <p:cNvPr id="7" name="文本框 6"/>
          <p:cNvSpPr txBox="1"/>
          <p:nvPr>
            <p:custDataLst>
              <p:tags r:id="rId5"/>
            </p:custDataLst>
          </p:nvPr>
        </p:nvSpPr>
        <p:spPr>
          <a:xfrm>
            <a:off x="2371090" y="121285"/>
            <a:ext cx="6096000" cy="398780"/>
          </a:xfrm>
          <a:prstGeom prst="rect">
            <a:avLst/>
          </a:prstGeom>
          <a:noFill/>
        </p:spPr>
        <p:txBody>
          <a:bodyPr wrap="square" rtlCol="0" anchor="t">
            <a:spAutoFit/>
          </a:bodyPr>
          <a:p>
            <a:r>
              <a:rPr lang="zh-CN" altLang="en-US" sz="2000">
                <a:sym typeface="+mn-ea"/>
              </a:rPr>
              <a:t>饥饿营销——饥饿营销的鼻祖</a:t>
            </a:r>
            <a:endParaRPr lang="zh-CN" altLang="en-US" sz="2000">
              <a:sym typeface="+mn-ea"/>
            </a:endParaRPr>
          </a:p>
        </p:txBody>
      </p:sp>
      <p:grpSp>
        <p:nvGrpSpPr>
          <p:cNvPr id="9" name="组合 8"/>
          <p:cNvGrpSpPr/>
          <p:nvPr/>
        </p:nvGrpSpPr>
        <p:grpSpPr>
          <a:xfrm>
            <a:off x="1576070" y="171450"/>
            <a:ext cx="665480" cy="250825"/>
            <a:chOff x="690695" y="266700"/>
            <a:chExt cx="1761702" cy="533400"/>
          </a:xfrm>
        </p:grpSpPr>
        <p:sp>
          <p:nvSpPr>
            <p:cNvPr id="8" name="箭头: V 形 5"/>
            <p:cNvSpPr/>
            <p:nvPr>
              <p:custDataLst>
                <p:tags r:id="rId6"/>
              </p:custDataLst>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solidFill>
                    <a:schemeClr val="tx1"/>
                  </a:solidFill>
                </a:rPr>
                <a:t>+</a:t>
              </a:r>
              <a:endParaRPr lang="zh-CN" altLang="en-US" dirty="0">
                <a:solidFill>
                  <a:schemeClr val="tx1"/>
                </a:solidFill>
              </a:endParaRPr>
            </a:p>
          </p:txBody>
        </p:sp>
        <p:sp>
          <p:nvSpPr>
            <p:cNvPr id="10" name="箭头: V 形 6"/>
            <p:cNvSpPr/>
            <p:nvPr>
              <p:custDataLst>
                <p:tags r:id="rId7"/>
              </p:custDataLst>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5" name="箭头: V 形 7"/>
            <p:cNvSpPr/>
            <p:nvPr>
              <p:custDataLst>
                <p:tags r:id="rId8"/>
              </p:custDataLst>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3" name="Rectangle 2"/>
          <p:cNvSpPr/>
          <p:nvPr/>
        </p:nvSpPr>
        <p:spPr>
          <a:xfrm>
            <a:off x="-1" y="0"/>
            <a:ext cx="1573017" cy="6857999"/>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100" name="文本框 99"/>
          <p:cNvSpPr txBox="1"/>
          <p:nvPr/>
        </p:nvSpPr>
        <p:spPr>
          <a:xfrm>
            <a:off x="2607945" y="142875"/>
            <a:ext cx="5080000" cy="368300"/>
          </a:xfrm>
          <a:prstGeom prst="rect">
            <a:avLst/>
          </a:prstGeom>
          <a:noFill/>
          <a:ln w="9525">
            <a:noFill/>
          </a:ln>
        </p:spPr>
        <p:txBody>
          <a:bodyPr>
            <a:spAutoFit/>
          </a:bodyPr>
          <a:p>
            <a:pPr indent="0"/>
            <a:r>
              <a:rPr lang="en-US" altLang="zh-CN" b="1">
                <a:latin typeface="Times New Roman" panose="02020503050405090304" charset="0"/>
                <a:cs typeface="宋体" charset="0"/>
              </a:rPr>
              <a:t> </a:t>
            </a:r>
            <a:r>
              <a:rPr lang="zh-CN" b="1">
                <a:latin typeface="Times New Roman" panose="02020503050405090304" charset="0"/>
                <a:cs typeface="宋体" charset="0"/>
              </a:rPr>
              <a:t>产品营销——打铁还需自身硬</a:t>
            </a:r>
            <a:endParaRPr lang="zh-CN" altLang="en-US" b="1">
              <a:latin typeface="Times New Roman" panose="02020503050405090304" charset="0"/>
              <a:cs typeface="宋体" charset="0"/>
            </a:endParaRPr>
          </a:p>
        </p:txBody>
      </p:sp>
      <p:sp>
        <p:nvSpPr>
          <p:cNvPr id="5" name="文本框 4"/>
          <p:cNvSpPr txBox="1"/>
          <p:nvPr/>
        </p:nvSpPr>
        <p:spPr>
          <a:xfrm>
            <a:off x="2034540" y="744220"/>
            <a:ext cx="5080000" cy="368300"/>
          </a:xfrm>
          <a:prstGeom prst="rect">
            <a:avLst/>
          </a:prstGeom>
          <a:solidFill>
            <a:schemeClr val="tx2">
              <a:lumMod val="40000"/>
              <a:lumOff val="60000"/>
            </a:schemeClr>
          </a:solidFill>
          <a:ln w="9525">
            <a:noFill/>
          </a:ln>
        </p:spPr>
        <p:txBody>
          <a:bodyPr>
            <a:spAutoFit/>
          </a:bodyPr>
          <a:p>
            <a:pPr indent="0"/>
            <a:r>
              <a:rPr lang="zh-CN" b="0">
                <a:latin typeface="Times New Roman" panose="02020503050405090304" charset="0"/>
                <a:cs typeface="宋体" charset="0"/>
              </a:rPr>
              <a:t>以极致性价比和创新力引领智能手机市场</a:t>
            </a:r>
            <a:endParaRPr lang="zh-CN" altLang="en-US" b="0">
              <a:latin typeface="Times New Roman" panose="02020503050405090304" charset="0"/>
              <a:cs typeface="宋体" charset="0"/>
            </a:endParaRPr>
          </a:p>
        </p:txBody>
      </p:sp>
      <p:pic>
        <p:nvPicPr>
          <p:cNvPr id="6" name="图片 2" descr="IMG_256"/>
          <p:cNvPicPr>
            <a:picLocks noChangeAspect="1"/>
          </p:cNvPicPr>
          <p:nvPr>
            <p:custDataLst>
              <p:tags r:id="rId1"/>
            </p:custDataLst>
          </p:nvPr>
        </p:nvPicPr>
        <p:blipFill>
          <a:blip r:embed="rId2"/>
          <a:srcRect t="19175" b="18325"/>
          <a:stretch>
            <a:fillRect/>
          </a:stretch>
        </p:blipFill>
        <p:spPr>
          <a:xfrm>
            <a:off x="2424430" y="3543300"/>
            <a:ext cx="6717030" cy="2950210"/>
          </a:xfrm>
          <a:prstGeom prst="rect">
            <a:avLst/>
          </a:prstGeom>
          <a:noFill/>
          <a:ln w="9525">
            <a:noFill/>
          </a:ln>
        </p:spPr>
      </p:pic>
      <p:sp>
        <p:nvSpPr>
          <p:cNvPr id="7" name="文本框 6"/>
          <p:cNvSpPr txBox="1"/>
          <p:nvPr/>
        </p:nvSpPr>
        <p:spPr>
          <a:xfrm>
            <a:off x="2241550" y="1493520"/>
            <a:ext cx="5080000" cy="460375"/>
          </a:xfrm>
          <a:prstGeom prst="rect">
            <a:avLst/>
          </a:prstGeom>
          <a:noFill/>
          <a:ln w="9525">
            <a:noFill/>
          </a:ln>
        </p:spPr>
        <p:txBody>
          <a:bodyPr>
            <a:spAutoFit/>
          </a:bodyPr>
          <a:p>
            <a:pPr indent="0"/>
            <a:r>
              <a:rPr lang="zh-CN" sz="2400" b="0">
                <a:cs typeface="宋体" charset="0"/>
              </a:rPr>
              <a:t>高性价比定位</a:t>
            </a:r>
            <a:endParaRPr lang="zh-CN" altLang="en-US" sz="2400" b="0">
              <a:cs typeface="宋体" charset="0"/>
            </a:endParaRPr>
          </a:p>
        </p:txBody>
      </p:sp>
      <p:sp>
        <p:nvSpPr>
          <p:cNvPr id="8" name="文本框 7"/>
          <p:cNvSpPr txBox="1"/>
          <p:nvPr/>
        </p:nvSpPr>
        <p:spPr>
          <a:xfrm>
            <a:off x="2241550" y="2844165"/>
            <a:ext cx="5080000" cy="460375"/>
          </a:xfrm>
          <a:prstGeom prst="rect">
            <a:avLst/>
          </a:prstGeom>
          <a:noFill/>
          <a:ln w="9525">
            <a:noFill/>
          </a:ln>
        </p:spPr>
        <p:txBody>
          <a:bodyPr>
            <a:spAutoFit/>
          </a:bodyPr>
          <a:p>
            <a:pPr marL="0" indent="0" algn="l"/>
            <a:r>
              <a:rPr lang="zh-CN" sz="2400" b="0">
                <a:cs typeface="宋体" charset="0"/>
              </a:rPr>
              <a:t>产品线分化</a:t>
            </a:r>
            <a:r>
              <a:rPr lang="zh-CN" sz="2400" b="0">
                <a:latin typeface="Times New Roman" panose="02020503050405090304" charset="0"/>
                <a:cs typeface="宋体" charset="0"/>
              </a:rPr>
              <a:t>与</a:t>
            </a:r>
            <a:r>
              <a:rPr lang="zh-CN" sz="2400" b="0">
                <a:cs typeface="宋体" charset="0"/>
              </a:rPr>
              <a:t>定价策略调整</a:t>
            </a:r>
            <a:endParaRPr lang="zh-CN" altLang="en-US" sz="2400" b="0">
              <a:cs typeface="宋体" charset="0"/>
            </a:endParaRPr>
          </a:p>
        </p:txBody>
      </p:sp>
      <p:grpSp>
        <p:nvGrpSpPr>
          <p:cNvPr id="9" name="组合 8"/>
          <p:cNvGrpSpPr/>
          <p:nvPr/>
        </p:nvGrpSpPr>
        <p:grpSpPr>
          <a:xfrm>
            <a:off x="1576070" y="171450"/>
            <a:ext cx="665480" cy="250825"/>
            <a:chOff x="690695" y="266700"/>
            <a:chExt cx="1761702" cy="533400"/>
          </a:xfrm>
        </p:grpSpPr>
        <p:sp>
          <p:nvSpPr>
            <p:cNvPr id="2" name="箭头: V 形 5"/>
            <p:cNvSpPr/>
            <p:nvPr>
              <p:custDataLst>
                <p:tags r:id="rId3"/>
              </p:custDataLst>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solidFill>
                    <a:schemeClr val="tx1"/>
                  </a:solidFill>
                </a:rPr>
                <a:t>+</a:t>
              </a:r>
              <a:endParaRPr lang="zh-CN" altLang="en-US" dirty="0">
                <a:solidFill>
                  <a:schemeClr val="tx1"/>
                </a:solidFill>
              </a:endParaRPr>
            </a:p>
          </p:txBody>
        </p:sp>
        <p:sp>
          <p:nvSpPr>
            <p:cNvPr id="10" name="箭头: V 形 6"/>
            <p:cNvSpPr/>
            <p:nvPr>
              <p:custDataLst>
                <p:tags r:id="rId4"/>
              </p:custDataLst>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5" name="箭头: V 形 7"/>
            <p:cNvSpPr/>
            <p:nvPr>
              <p:custDataLst>
                <p:tags r:id="rId5"/>
              </p:custDataLst>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11" name="文本框 10"/>
          <p:cNvSpPr txBox="1"/>
          <p:nvPr/>
        </p:nvSpPr>
        <p:spPr>
          <a:xfrm>
            <a:off x="2424430" y="2200910"/>
            <a:ext cx="4025900" cy="368300"/>
          </a:xfrm>
          <a:prstGeom prst="rect">
            <a:avLst/>
          </a:prstGeom>
          <a:noFill/>
        </p:spPr>
        <p:txBody>
          <a:bodyPr wrap="square" rtlCol="0">
            <a:spAutoFit/>
          </a:bodyPr>
          <a:p>
            <a:r>
              <a:rPr lang="zh-CN" altLang="en-US"/>
              <a:t>结合极具竞争力的</a:t>
            </a:r>
            <a:r>
              <a:rPr lang="zh-CN" altLang="en-US" b="1">
                <a:solidFill>
                  <a:srgbClr val="717E8D"/>
                </a:solidFill>
              </a:rPr>
              <a:t>价格与高端配置</a:t>
            </a:r>
            <a:endParaRPr lang="zh-CN" altLang="en-US" b="1">
              <a:solidFill>
                <a:srgbClr val="717E8D"/>
              </a:solidFill>
            </a:endParaRPr>
          </a:p>
        </p:txBody>
      </p:sp>
      <p:pic>
        <p:nvPicPr>
          <p:cNvPr id="17" name="图片 16" descr="19987086"/>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962150" y="2920365"/>
            <a:ext cx="279400" cy="279400"/>
          </a:xfrm>
          <a:prstGeom prst="rect">
            <a:avLst/>
          </a:prstGeom>
        </p:spPr>
      </p:pic>
      <p:pic>
        <p:nvPicPr>
          <p:cNvPr id="12" name="图片 11" descr="19987086"/>
          <p:cNvPicPr>
            <a:picLocks noChangeAspect="1"/>
          </p:cNvPicPr>
          <p:nvPr>
            <p:custDataLst>
              <p:tags r:id="rId9"/>
            </p:custDataLst>
          </p:nvPr>
        </p:nvPicPr>
        <p:blipFill>
          <a:blip r:embed="rId7">
            <a:extLst>
              <a:ext uri="{96DAC541-7B7A-43D3-8B79-37D633B846F1}">
                <asvg:svgBlip xmlns:asvg="http://schemas.microsoft.com/office/drawing/2016/SVG/main" r:embed="rId8"/>
              </a:ext>
            </a:extLst>
          </a:blip>
          <a:stretch>
            <a:fillRect/>
          </a:stretch>
        </p:blipFill>
        <p:spPr>
          <a:xfrm>
            <a:off x="1962150" y="1574800"/>
            <a:ext cx="279400" cy="279400"/>
          </a:xfrm>
          <a:prstGeom prst="rect">
            <a:avLst/>
          </a:prstGeom>
        </p:spPr>
      </p:pic>
      <p:pic>
        <p:nvPicPr>
          <p:cNvPr id="14" name="图片 13" descr="/Users/xiaohandediannao/Library/Containers/com.kingsoft.wpsoffice.mac/Data/tmp/photoeditapp/20240418014402/temp.pngtemp"/>
          <p:cNvPicPr>
            <a:picLocks noChangeAspect="1"/>
          </p:cNvPicPr>
          <p:nvPr/>
        </p:nvPicPr>
        <p:blipFill>
          <a:blip r:embed="rId10"/>
          <a:stretch>
            <a:fillRect/>
          </a:stretch>
        </p:blipFill>
        <p:spPr>
          <a:xfrm>
            <a:off x="6469063" y="1266825"/>
            <a:ext cx="4616450" cy="21215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a:stretch>
            <a:fillRect/>
          </a:stretch>
        </p:blipFill>
        <p:spPr>
          <a:xfrm flipV="1">
            <a:off x="0" y="0"/>
            <a:ext cx="12191997" cy="6857997"/>
          </a:xfrm>
        </p:spPr>
      </p:pic>
      <p:sp>
        <p:nvSpPr>
          <p:cNvPr id="8" name="矩形 259"/>
          <p:cNvSpPr>
            <a:spLocks noChangeArrowheads="1"/>
          </p:cNvSpPr>
          <p:nvPr/>
        </p:nvSpPr>
        <p:spPr bwMode="auto">
          <a:xfrm>
            <a:off x="977582" y="774998"/>
            <a:ext cx="10236200" cy="1446550"/>
          </a:xfrm>
          <a:prstGeom prst="rect">
            <a:avLst/>
          </a:prstGeom>
          <a:noFill/>
        </p:spPr>
        <p:txBody>
          <a:bodyPr wrap="square" rtlCol="0">
            <a:spAutoFit/>
          </a:bodyPr>
          <a:lstStyle/>
          <a:p>
            <a:pPr algn="ctr"/>
            <a:r>
              <a:rPr lang="zh-CN" altLang="en-US" sz="8800" b="1" dirty="0" smtClean="0">
                <a:solidFill>
                  <a:schemeClr val="bg1"/>
                </a:solidFill>
                <a:effectLst>
                  <a:outerShdw blurRad="254000" dist="114300" algn="l" rotWithShape="0">
                    <a:prstClr val="black">
                      <a:alpha val="37000"/>
                    </a:prstClr>
                  </a:outerShdw>
                </a:effectLst>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目录</a:t>
            </a:r>
            <a:endParaRPr lang="zh-CN" altLang="en-US" sz="8800" b="1" dirty="0">
              <a:solidFill>
                <a:schemeClr val="bg1"/>
              </a:solidFill>
              <a:effectLst>
                <a:outerShdw blurRad="254000" dist="114300" algn="l" rotWithShape="0">
                  <a:prstClr val="black">
                    <a:alpha val="37000"/>
                  </a:prstClr>
                </a:outerShdw>
              </a:effectLst>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0" name="组合 9"/>
          <p:cNvGrpSpPr/>
          <p:nvPr/>
        </p:nvGrpSpPr>
        <p:grpSpPr>
          <a:xfrm>
            <a:off x="6009330" y="2196099"/>
            <a:ext cx="173342" cy="173342"/>
            <a:chOff x="5954560" y="6172810"/>
            <a:chExt cx="282879" cy="282879"/>
          </a:xfrm>
        </p:grpSpPr>
        <p:cxnSp>
          <p:nvCxnSpPr>
            <p:cNvPr id="11" name="直接连接符 10"/>
            <p:cNvCxnSpPr/>
            <p:nvPr/>
          </p:nvCxnSpPr>
          <p:spPr>
            <a:xfrm rot="2700000">
              <a:off x="5954560" y="6314250"/>
              <a:ext cx="282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8900000" flipH="1">
              <a:off x="5954560" y="6314250"/>
              <a:ext cx="282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Text Placeholder 33"/>
          <p:cNvSpPr txBox="1"/>
          <p:nvPr/>
        </p:nvSpPr>
        <p:spPr>
          <a:xfrm>
            <a:off x="3607510" y="4816793"/>
            <a:ext cx="2728396" cy="829945"/>
          </a:xfrm>
          <a:prstGeom prst="rect">
            <a:avLst/>
          </a:prstGeom>
          <a:noFill/>
        </p:spPr>
        <p:txBody>
          <a:bodyPr wrap="square" rtlCol="0">
            <a:noAutofit/>
          </a:bodyPr>
          <a:lstStyle>
            <a:defPPr>
              <a:defRPr lang="en-US"/>
            </a:defPPr>
            <a:lvl1pPr defTabSz="1219200">
              <a:lnSpc>
                <a:spcPct val="100000"/>
              </a:lnSpc>
              <a:spcBef>
                <a:spcPct val="20000"/>
              </a:spcBef>
              <a:defRPr sz="3000" b="1">
                <a:solidFill>
                  <a:srgbClr val="54578E"/>
                </a:solidFill>
                <a:latin typeface="Arial" panose="020B0604020202090204" pitchFamily="34" charset="0"/>
                <a:ea typeface="微软雅黑" panose="020B0503020204020204" pitchFamily="34" charset="-122"/>
              </a:defRPr>
            </a:lvl1pPr>
          </a:lstStyle>
          <a:p>
            <a:pPr algn="ctr"/>
            <a:r>
              <a:rPr lang="zh-CN" altLang="en-US" sz="2400" dirty="0">
                <a:solidFill>
                  <a:schemeClr val="bg1"/>
                </a:solidFill>
              </a:rPr>
              <a:t>手机行业发展</a:t>
            </a:r>
            <a:endParaRPr lang="zh-CN" altLang="en-US" sz="2400" dirty="0">
              <a:solidFill>
                <a:schemeClr val="bg1"/>
              </a:solidFill>
            </a:endParaRPr>
          </a:p>
        </p:txBody>
      </p:sp>
      <p:sp>
        <p:nvSpPr>
          <p:cNvPr id="18" name="Text Placeholder 33"/>
          <p:cNvSpPr txBox="1"/>
          <p:nvPr/>
        </p:nvSpPr>
        <p:spPr>
          <a:xfrm>
            <a:off x="5892766" y="4816847"/>
            <a:ext cx="2469860" cy="46037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90204" pitchFamily="34" charset="0"/>
                <a:ea typeface="微软雅黑" panose="020B0503020204020204" pitchFamily="34" charset="-122"/>
              </a:defRPr>
            </a:lvl1pPr>
          </a:lstStyle>
          <a:p>
            <a:pPr algn="ctr"/>
            <a:r>
              <a:rPr lang="zh-CN" altLang="en-US" sz="2400" dirty="0">
                <a:solidFill>
                  <a:schemeClr val="bg1"/>
                </a:solidFill>
                <a:ea typeface="微软雅黑" charset="0"/>
              </a:rPr>
              <a:t>品牌分析</a:t>
            </a:r>
            <a:endParaRPr lang="zh-CN" altLang="en-US" sz="2400" dirty="0">
              <a:solidFill>
                <a:schemeClr val="bg1"/>
              </a:solidFill>
              <a:ea typeface="微软雅黑" charset="0"/>
            </a:endParaRPr>
          </a:p>
        </p:txBody>
      </p:sp>
      <p:sp>
        <p:nvSpPr>
          <p:cNvPr id="19" name="Text Placeholder 33"/>
          <p:cNvSpPr txBox="1"/>
          <p:nvPr/>
        </p:nvSpPr>
        <p:spPr>
          <a:xfrm>
            <a:off x="8178022" y="4816847"/>
            <a:ext cx="2469860" cy="46037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90204" pitchFamily="34" charset="0"/>
                <a:ea typeface="微软雅黑" panose="020B0503020204020204" pitchFamily="34" charset="-122"/>
              </a:defRPr>
            </a:lvl1pPr>
          </a:lstStyle>
          <a:p>
            <a:pPr algn="ctr"/>
            <a:r>
              <a:rPr lang="zh-CN" altLang="en-US" sz="2400" dirty="0">
                <a:solidFill>
                  <a:schemeClr val="bg1"/>
                </a:solidFill>
                <a:ea typeface="微软雅黑" charset="0"/>
              </a:rPr>
              <a:t>营销策略</a:t>
            </a:r>
            <a:endParaRPr lang="zh-CN" altLang="en-US" sz="2400" dirty="0">
              <a:solidFill>
                <a:schemeClr val="bg1"/>
              </a:solidFill>
              <a:ea typeface="微软雅黑" charset="0"/>
            </a:endParaRPr>
          </a:p>
        </p:txBody>
      </p:sp>
      <p:sp>
        <p:nvSpPr>
          <p:cNvPr id="21" name="文本框 20"/>
          <p:cNvSpPr txBox="1"/>
          <p:nvPr/>
        </p:nvSpPr>
        <p:spPr>
          <a:xfrm>
            <a:off x="3899173" y="4182999"/>
            <a:ext cx="1886602" cy="523220"/>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2800" dirty="0" smtClean="0">
                <a:solidFill>
                  <a:schemeClr val="bg2"/>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02</a:t>
            </a:r>
            <a:endParaRPr lang="zh-CN" altLang="en-US" sz="2800" dirty="0">
              <a:solidFill>
                <a:schemeClr val="bg2"/>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2" name="文本框 21"/>
          <p:cNvSpPr txBox="1"/>
          <p:nvPr/>
        </p:nvSpPr>
        <p:spPr>
          <a:xfrm>
            <a:off x="6206893" y="4182988"/>
            <a:ext cx="1886602" cy="523220"/>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2800" dirty="0" smtClean="0">
                <a:solidFill>
                  <a:schemeClr val="bg2"/>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03</a:t>
            </a:r>
            <a:endParaRPr lang="zh-CN" altLang="en-US" sz="2800" dirty="0">
              <a:solidFill>
                <a:schemeClr val="bg2"/>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3" name="文本框 22"/>
          <p:cNvSpPr txBox="1"/>
          <p:nvPr/>
        </p:nvSpPr>
        <p:spPr>
          <a:xfrm>
            <a:off x="8492149" y="4182988"/>
            <a:ext cx="1886602" cy="523220"/>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2800" dirty="0" smtClean="0">
                <a:solidFill>
                  <a:schemeClr val="bg2"/>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04</a:t>
            </a:r>
            <a:endParaRPr lang="zh-CN" altLang="en-US" sz="2800" dirty="0">
              <a:solidFill>
                <a:schemeClr val="bg2"/>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5" name="Text Placeholder 33"/>
          <p:cNvSpPr txBox="1"/>
          <p:nvPr/>
        </p:nvSpPr>
        <p:spPr>
          <a:xfrm>
            <a:off x="1322254" y="4816847"/>
            <a:ext cx="2469860" cy="46037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90204" pitchFamily="34" charset="0"/>
                <a:ea typeface="微软雅黑" panose="020B0503020204020204" pitchFamily="34" charset="-122"/>
              </a:defRPr>
            </a:lvl1pPr>
          </a:lstStyle>
          <a:p>
            <a:pPr algn="ctr"/>
            <a:r>
              <a:rPr lang="zh-CN" altLang="en-US" sz="2400" dirty="0">
                <a:solidFill>
                  <a:schemeClr val="bg1"/>
                </a:solidFill>
              </a:rPr>
              <a:t>选题原因</a:t>
            </a:r>
            <a:endParaRPr lang="zh-CN" altLang="en-US" sz="2400" dirty="0">
              <a:solidFill>
                <a:schemeClr val="bg1"/>
              </a:solidFill>
            </a:endParaRPr>
          </a:p>
        </p:txBody>
      </p:sp>
      <p:sp>
        <p:nvSpPr>
          <p:cNvPr id="26" name="文本框 25"/>
          <p:cNvSpPr txBox="1"/>
          <p:nvPr/>
        </p:nvSpPr>
        <p:spPr>
          <a:xfrm>
            <a:off x="1636381" y="4182988"/>
            <a:ext cx="1886602" cy="523220"/>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2800" dirty="0" smtClean="0">
                <a:solidFill>
                  <a:schemeClr val="bg2"/>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01</a:t>
            </a:r>
            <a:endParaRPr lang="zh-CN" altLang="en-US" sz="2800" dirty="0">
              <a:solidFill>
                <a:schemeClr val="bg2"/>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 name="文本框 1"/>
          <p:cNvSpPr txBox="1"/>
          <p:nvPr/>
        </p:nvSpPr>
        <p:spPr>
          <a:xfrm>
            <a:off x="1672864" y="5333048"/>
            <a:ext cx="1886602" cy="521970"/>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2800" dirty="0" smtClean="0">
                <a:solidFill>
                  <a:schemeClr val="bg2"/>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a:t>
            </a:r>
            <a:r>
              <a:rPr lang="en-US" altLang="zh-CN" sz="2800" dirty="0" smtClean="0">
                <a:solidFill>
                  <a:schemeClr val="bg2"/>
                </a:solidFill>
                <a:latin typeface="汉仪润圆-65简" charset="0"/>
                <a:ea typeface="汉仪润圆-65简" charset="0"/>
              </a:rPr>
              <a:t>5</a:t>
            </a:r>
            <a:endParaRPr lang="en-US" altLang="zh-CN" sz="2800" dirty="0" smtClean="0">
              <a:solidFill>
                <a:schemeClr val="bg2"/>
              </a:solidFill>
              <a:latin typeface="汉仪润圆-65简" charset="0"/>
              <a:ea typeface="汉仪润圆-65简" charset="0"/>
            </a:endParaRPr>
          </a:p>
        </p:txBody>
      </p:sp>
      <p:sp>
        <p:nvSpPr>
          <p:cNvPr id="3" name="文本框 2"/>
          <p:cNvSpPr txBox="1"/>
          <p:nvPr/>
        </p:nvSpPr>
        <p:spPr>
          <a:xfrm>
            <a:off x="3935713" y="5351154"/>
            <a:ext cx="1886602" cy="521970"/>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2800" dirty="0" smtClean="0">
                <a:solidFill>
                  <a:schemeClr val="bg2"/>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a:t>
            </a:r>
            <a:r>
              <a:rPr lang="en-US" altLang="zh-CN" sz="2800" dirty="0" smtClean="0">
                <a:solidFill>
                  <a:schemeClr val="bg2"/>
                </a:solidFill>
                <a:latin typeface="汉仪润圆-65简" charset="0"/>
                <a:ea typeface="汉仪润圆-65简" charset="0"/>
              </a:rPr>
              <a:t>6</a:t>
            </a:r>
            <a:endParaRPr lang="en-US" altLang="zh-CN" sz="2800" dirty="0" smtClean="0">
              <a:solidFill>
                <a:schemeClr val="bg2"/>
              </a:solidFill>
              <a:latin typeface="汉仪润圆-65简" charset="0"/>
              <a:ea typeface="汉仪润圆-65简" charset="0"/>
            </a:endParaRPr>
          </a:p>
        </p:txBody>
      </p:sp>
      <p:sp>
        <p:nvSpPr>
          <p:cNvPr id="5" name="文本框 4"/>
          <p:cNvSpPr txBox="1"/>
          <p:nvPr/>
        </p:nvSpPr>
        <p:spPr>
          <a:xfrm>
            <a:off x="6243430" y="5337547"/>
            <a:ext cx="1886602" cy="521970"/>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2800" dirty="0" smtClean="0">
                <a:solidFill>
                  <a:schemeClr val="bg2"/>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a:t>
            </a:r>
            <a:r>
              <a:rPr lang="en-US" altLang="zh-CN" sz="2800" dirty="0" smtClean="0">
                <a:solidFill>
                  <a:schemeClr val="bg2"/>
                </a:solidFill>
                <a:latin typeface="汉仪润圆-65简" charset="0"/>
                <a:ea typeface="汉仪润圆-65简" charset="0"/>
              </a:rPr>
              <a:t>7</a:t>
            </a:r>
            <a:endParaRPr lang="en-US" altLang="zh-CN" sz="2800" dirty="0" smtClean="0">
              <a:solidFill>
                <a:schemeClr val="bg2"/>
              </a:solidFill>
              <a:latin typeface="汉仪润圆-65简" charset="0"/>
              <a:ea typeface="汉仪润圆-65简" charset="0"/>
            </a:endParaRPr>
          </a:p>
        </p:txBody>
      </p:sp>
      <p:sp>
        <p:nvSpPr>
          <p:cNvPr id="7" name="Text Placeholder 33"/>
          <p:cNvSpPr txBox="1"/>
          <p:nvPr/>
        </p:nvSpPr>
        <p:spPr>
          <a:xfrm>
            <a:off x="1402885" y="5855018"/>
            <a:ext cx="2425604" cy="461010"/>
          </a:xfrm>
          <a:prstGeom prst="rect">
            <a:avLst/>
          </a:prstGeom>
          <a:noFill/>
        </p:spPr>
        <p:txBody>
          <a:bodyPr wrap="square" rtlCol="0">
            <a:noAutofit/>
          </a:bodyPr>
          <a:lstStyle>
            <a:defPPr>
              <a:defRPr lang="en-US"/>
            </a:defPPr>
            <a:lvl1pPr defTabSz="1219200">
              <a:lnSpc>
                <a:spcPct val="100000"/>
              </a:lnSpc>
              <a:spcBef>
                <a:spcPct val="20000"/>
              </a:spcBef>
              <a:defRPr sz="3000" b="1">
                <a:solidFill>
                  <a:srgbClr val="54578E"/>
                </a:solidFill>
                <a:latin typeface="Arial" panose="020B0604020202090204" pitchFamily="34" charset="0"/>
                <a:ea typeface="微软雅黑" panose="020B0503020204020204" pitchFamily="34" charset="-122"/>
              </a:defRPr>
            </a:lvl1pPr>
          </a:lstStyle>
          <a:p>
            <a:pPr algn="ctr"/>
            <a:r>
              <a:rPr lang="zh-CN" altLang="en-US" sz="2400" dirty="0">
                <a:solidFill>
                  <a:schemeClr val="bg1"/>
                </a:solidFill>
                <a:ea typeface="微软雅黑" charset="0"/>
              </a:rPr>
              <a:t>营销缺点</a:t>
            </a:r>
            <a:endParaRPr lang="zh-CN" altLang="en-US" sz="2400" dirty="0">
              <a:solidFill>
                <a:schemeClr val="bg1"/>
              </a:solidFill>
              <a:ea typeface="微软雅黑" charset="0"/>
            </a:endParaRPr>
          </a:p>
        </p:txBody>
      </p:sp>
      <p:sp>
        <p:nvSpPr>
          <p:cNvPr id="13" name="Text Placeholder 33"/>
          <p:cNvSpPr txBox="1"/>
          <p:nvPr/>
        </p:nvSpPr>
        <p:spPr>
          <a:xfrm>
            <a:off x="3787640" y="5841410"/>
            <a:ext cx="2469860" cy="46037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90204" pitchFamily="34" charset="0"/>
                <a:ea typeface="微软雅黑" panose="020B0503020204020204" pitchFamily="34" charset="-122"/>
              </a:defRPr>
            </a:lvl1pPr>
          </a:lstStyle>
          <a:p>
            <a:pPr algn="ctr"/>
            <a:r>
              <a:rPr lang="zh-CN" altLang="en-US" sz="2400" dirty="0">
                <a:solidFill>
                  <a:schemeClr val="bg1"/>
                </a:solidFill>
                <a:ea typeface="微软雅黑" charset="0"/>
              </a:rPr>
              <a:t>其他品牌对比</a:t>
            </a:r>
            <a:endParaRPr lang="zh-CN" altLang="en-US" sz="2400" dirty="0">
              <a:solidFill>
                <a:schemeClr val="bg1"/>
              </a:solidFill>
              <a:ea typeface="微软雅黑" charset="0"/>
            </a:endParaRPr>
          </a:p>
        </p:txBody>
      </p:sp>
      <p:sp>
        <p:nvSpPr>
          <p:cNvPr id="15" name="Text Placeholder 33"/>
          <p:cNvSpPr txBox="1"/>
          <p:nvPr/>
        </p:nvSpPr>
        <p:spPr>
          <a:xfrm>
            <a:off x="6243367" y="5827803"/>
            <a:ext cx="2469860" cy="46037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90204" pitchFamily="34" charset="0"/>
                <a:ea typeface="微软雅黑" panose="020B0503020204020204" pitchFamily="34" charset="-122"/>
              </a:defRPr>
            </a:lvl1pPr>
          </a:lstStyle>
          <a:p>
            <a:pPr algn="l"/>
            <a:r>
              <a:rPr lang="zh-CN" altLang="en-US" sz="2400" dirty="0">
                <a:solidFill>
                  <a:schemeClr val="bg1"/>
                </a:solidFill>
                <a:ea typeface="微软雅黑" charset="0"/>
              </a:rPr>
              <a:t>   总结展望</a:t>
            </a:r>
            <a:endParaRPr lang="zh-CN" altLang="en-US" sz="2400" dirty="0">
              <a:solidFill>
                <a:schemeClr val="bg1"/>
              </a:solidFill>
              <a:ea typeface="微软雅黑" charset="0"/>
            </a:endParaRPr>
          </a:p>
        </p:txBody>
      </p:sp>
      <p:sp>
        <p:nvSpPr>
          <p:cNvPr id="29" name="文本框 28"/>
          <p:cNvSpPr txBox="1"/>
          <p:nvPr/>
        </p:nvSpPr>
        <p:spPr>
          <a:xfrm>
            <a:off x="8492238" y="5364731"/>
            <a:ext cx="1886602" cy="521970"/>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2800" dirty="0" smtClean="0">
                <a:solidFill>
                  <a:schemeClr val="bg2"/>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a:t>
            </a:r>
            <a:r>
              <a:rPr lang="en-US" altLang="zh-CN" sz="2800" dirty="0" smtClean="0">
                <a:solidFill>
                  <a:schemeClr val="bg2"/>
                </a:solidFill>
                <a:latin typeface="汉仪润圆-65简" charset="0"/>
                <a:ea typeface="汉仪润圆-65简" charset="0"/>
              </a:rPr>
              <a:t>8</a:t>
            </a:r>
            <a:endParaRPr lang="en-US" altLang="zh-CN" sz="2800" dirty="0" smtClean="0">
              <a:solidFill>
                <a:schemeClr val="bg2"/>
              </a:solidFill>
              <a:latin typeface="汉仪润圆-65简" charset="0"/>
              <a:ea typeface="汉仪润圆-65简" charset="0"/>
            </a:endParaRPr>
          </a:p>
        </p:txBody>
      </p:sp>
      <p:sp>
        <p:nvSpPr>
          <p:cNvPr id="30" name="Text Placeholder 33"/>
          <p:cNvSpPr txBox="1"/>
          <p:nvPr/>
        </p:nvSpPr>
        <p:spPr>
          <a:xfrm>
            <a:off x="8492175" y="5854987"/>
            <a:ext cx="2469860" cy="46037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90204" pitchFamily="34" charset="0"/>
                <a:ea typeface="微软雅黑" panose="020B0503020204020204" pitchFamily="34" charset="-122"/>
              </a:defRPr>
            </a:lvl1pPr>
          </a:lstStyle>
          <a:p>
            <a:pPr algn="l"/>
            <a:r>
              <a:rPr lang="zh-CN" altLang="en-US" sz="2400" dirty="0">
                <a:solidFill>
                  <a:schemeClr val="bg1"/>
                </a:solidFill>
                <a:ea typeface="微软雅黑" charset="0"/>
              </a:rPr>
              <a:t>   参考文献</a:t>
            </a:r>
            <a:endParaRPr lang="zh-CN" altLang="en-US" sz="2400" dirty="0">
              <a:solidFill>
                <a:schemeClr val="bg1"/>
              </a:solidFill>
              <a:ea typeface="微软雅黑"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userDrawn="1">
            <p:custDataLst>
              <p:tags r:id="rId1"/>
            </p:custDataLst>
          </p:nvPr>
        </p:nvSpPr>
        <p:spPr>
          <a:xfrm>
            <a:off x="2440940" y="5036185"/>
            <a:ext cx="5287010" cy="1470025"/>
          </a:xfrm>
          <a:prstGeom prst="roundRect">
            <a:avLst/>
          </a:prstGeom>
          <a:solidFill>
            <a:srgbClr val="E2E6ED">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3" name="Rectangle 2"/>
          <p:cNvSpPr/>
          <p:nvPr/>
        </p:nvSpPr>
        <p:spPr>
          <a:xfrm>
            <a:off x="-1" y="0"/>
            <a:ext cx="1573017" cy="6857999"/>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100" name="文本框 99"/>
          <p:cNvSpPr txBox="1"/>
          <p:nvPr/>
        </p:nvSpPr>
        <p:spPr>
          <a:xfrm>
            <a:off x="2607945" y="142875"/>
            <a:ext cx="5080000" cy="368300"/>
          </a:xfrm>
          <a:prstGeom prst="rect">
            <a:avLst/>
          </a:prstGeom>
          <a:noFill/>
          <a:ln w="9525">
            <a:noFill/>
          </a:ln>
        </p:spPr>
        <p:txBody>
          <a:bodyPr>
            <a:spAutoFit/>
          </a:bodyPr>
          <a:p>
            <a:pPr indent="0"/>
            <a:r>
              <a:rPr lang="en-US" altLang="zh-CN" b="1">
                <a:latin typeface="Times New Roman" panose="02020503050405090304" charset="0"/>
                <a:cs typeface="宋体" charset="0"/>
              </a:rPr>
              <a:t> </a:t>
            </a:r>
            <a:r>
              <a:rPr lang="zh-CN" b="1">
                <a:latin typeface="Times New Roman" panose="02020503050405090304" charset="0"/>
                <a:cs typeface="宋体" charset="0"/>
              </a:rPr>
              <a:t>产品营销——打铁还需自身硬</a:t>
            </a:r>
            <a:endParaRPr lang="zh-CN" altLang="en-US" b="1">
              <a:latin typeface="Times New Roman" panose="02020503050405090304" charset="0"/>
              <a:cs typeface="宋体" charset="0"/>
            </a:endParaRPr>
          </a:p>
        </p:txBody>
      </p:sp>
      <p:sp>
        <p:nvSpPr>
          <p:cNvPr id="5" name="文本框 4"/>
          <p:cNvSpPr txBox="1"/>
          <p:nvPr/>
        </p:nvSpPr>
        <p:spPr>
          <a:xfrm>
            <a:off x="2034540" y="744220"/>
            <a:ext cx="7655560" cy="368300"/>
          </a:xfrm>
          <a:prstGeom prst="rect">
            <a:avLst/>
          </a:prstGeom>
          <a:solidFill>
            <a:schemeClr val="tx2">
              <a:lumMod val="40000"/>
              <a:lumOff val="60000"/>
            </a:schemeClr>
          </a:solidFill>
          <a:ln w="9525">
            <a:noFill/>
          </a:ln>
        </p:spPr>
        <p:txBody>
          <a:bodyPr wrap="square">
            <a:spAutoFit/>
          </a:bodyPr>
          <a:p>
            <a:pPr indent="0"/>
            <a:r>
              <a:rPr lang="zh-CN" b="0">
                <a:latin typeface="Times New Roman" panose="02020503050405090304" charset="0"/>
                <a:cs typeface="宋体" charset="0"/>
              </a:rPr>
              <a:t>融汇科技精粹，携手顶尖设计，借势大型活动，铸就概念领导品牌</a:t>
            </a:r>
            <a:endParaRPr lang="zh-CN" b="0">
              <a:latin typeface="Times New Roman" panose="02020503050405090304" charset="0"/>
              <a:cs typeface="宋体" charset="0"/>
            </a:endParaRPr>
          </a:p>
        </p:txBody>
      </p:sp>
      <p:sp>
        <p:nvSpPr>
          <p:cNvPr id="7" name="文本框 6"/>
          <p:cNvSpPr txBox="1"/>
          <p:nvPr/>
        </p:nvSpPr>
        <p:spPr>
          <a:xfrm>
            <a:off x="2241550" y="1493520"/>
            <a:ext cx="5080000" cy="460375"/>
          </a:xfrm>
          <a:prstGeom prst="rect">
            <a:avLst/>
          </a:prstGeom>
          <a:noFill/>
          <a:ln w="9525">
            <a:noFill/>
          </a:ln>
        </p:spPr>
        <p:txBody>
          <a:bodyPr>
            <a:spAutoFit/>
          </a:bodyPr>
          <a:p>
            <a:pPr indent="0"/>
            <a:r>
              <a:rPr lang="zh-CN" sz="2400" b="0">
                <a:cs typeface="宋体" charset="0"/>
              </a:rPr>
              <a:t>积极参与科技创新</a:t>
            </a:r>
            <a:endParaRPr lang="zh-CN" sz="2400" b="0">
              <a:cs typeface="宋体" charset="0"/>
            </a:endParaRPr>
          </a:p>
        </p:txBody>
      </p:sp>
      <p:sp>
        <p:nvSpPr>
          <p:cNvPr id="8" name="文本框 7"/>
          <p:cNvSpPr txBox="1"/>
          <p:nvPr/>
        </p:nvSpPr>
        <p:spPr>
          <a:xfrm>
            <a:off x="2241550" y="2844165"/>
            <a:ext cx="5080000" cy="460375"/>
          </a:xfrm>
          <a:prstGeom prst="rect">
            <a:avLst/>
          </a:prstGeom>
          <a:noFill/>
          <a:ln w="9525">
            <a:noFill/>
          </a:ln>
        </p:spPr>
        <p:txBody>
          <a:bodyPr>
            <a:spAutoFit/>
          </a:bodyPr>
          <a:p>
            <a:pPr indent="0"/>
            <a:r>
              <a:rPr lang="zh-CN" sz="2400" b="0">
                <a:cs typeface="宋体" charset="0"/>
              </a:rPr>
              <a:t>联合知名设计师和品牌</a:t>
            </a:r>
            <a:endParaRPr lang="zh-CN" sz="2400" b="0">
              <a:cs typeface="宋体" charset="0"/>
            </a:endParaRPr>
          </a:p>
        </p:txBody>
      </p:sp>
      <p:grpSp>
        <p:nvGrpSpPr>
          <p:cNvPr id="9" name="组合 8"/>
          <p:cNvGrpSpPr/>
          <p:nvPr/>
        </p:nvGrpSpPr>
        <p:grpSpPr>
          <a:xfrm>
            <a:off x="1576070" y="171450"/>
            <a:ext cx="665480" cy="250825"/>
            <a:chOff x="690695" y="266700"/>
            <a:chExt cx="1761702" cy="533400"/>
          </a:xfrm>
        </p:grpSpPr>
        <p:sp>
          <p:nvSpPr>
            <p:cNvPr id="2" name="箭头: V 形 5"/>
            <p:cNvSpPr/>
            <p:nvPr>
              <p:custDataLst>
                <p:tags r:id="rId2"/>
              </p:custDataLst>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solidFill>
                    <a:schemeClr val="tx1"/>
                  </a:solidFill>
                </a:rPr>
                <a:t>+</a:t>
              </a:r>
              <a:endParaRPr lang="zh-CN" altLang="en-US" dirty="0">
                <a:solidFill>
                  <a:schemeClr val="tx1"/>
                </a:solidFill>
              </a:endParaRPr>
            </a:p>
          </p:txBody>
        </p:sp>
        <p:sp>
          <p:nvSpPr>
            <p:cNvPr id="10" name="箭头: V 形 6"/>
            <p:cNvSpPr/>
            <p:nvPr>
              <p:custDataLst>
                <p:tags r:id="rId3"/>
              </p:custDataLst>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5" name="箭头: V 形 7"/>
            <p:cNvSpPr/>
            <p:nvPr>
              <p:custDataLst>
                <p:tags r:id="rId4"/>
              </p:custDataLst>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11" name="文本框 10"/>
          <p:cNvSpPr txBox="1"/>
          <p:nvPr/>
        </p:nvSpPr>
        <p:spPr>
          <a:xfrm>
            <a:off x="2424430" y="2200910"/>
            <a:ext cx="6045835" cy="368300"/>
          </a:xfrm>
          <a:prstGeom prst="rect">
            <a:avLst/>
          </a:prstGeom>
          <a:noFill/>
        </p:spPr>
        <p:txBody>
          <a:bodyPr wrap="square" rtlCol="0">
            <a:spAutoFit/>
          </a:bodyPr>
          <a:p>
            <a:r>
              <a:rPr lang="zh-CN" altLang="en-US"/>
              <a:t>率先采用了</a:t>
            </a:r>
            <a:r>
              <a:rPr lang="zh-CN" altLang="en-US" b="1">
                <a:solidFill>
                  <a:srgbClr val="717E8D"/>
                </a:solidFill>
              </a:rPr>
              <a:t>全面屏</a:t>
            </a:r>
            <a:r>
              <a:rPr lang="zh-CN" altLang="en-US"/>
              <a:t>设计，颠覆了传统手机屏幕形态</a:t>
            </a:r>
            <a:endParaRPr lang="zh-CN" altLang="en-US"/>
          </a:p>
        </p:txBody>
      </p:sp>
      <p:pic>
        <p:nvPicPr>
          <p:cNvPr id="16" name="图片 15" descr="1998708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62150" y="1531620"/>
            <a:ext cx="279400" cy="279400"/>
          </a:xfrm>
          <a:prstGeom prst="rect">
            <a:avLst/>
          </a:prstGeom>
        </p:spPr>
      </p:pic>
      <p:pic>
        <p:nvPicPr>
          <p:cNvPr id="17" name="图片 16" descr="19987086"/>
          <p:cNvPicPr>
            <a:picLocks noChangeAspect="1"/>
          </p:cNvPicPr>
          <p:nvPr>
            <p:custDataLst>
              <p:tags r:id="rId7"/>
            </p:custDataLst>
          </p:nvPr>
        </p:nvPicPr>
        <p:blipFill>
          <a:blip r:embed="rId5">
            <a:extLst>
              <a:ext uri="{96DAC541-7B7A-43D3-8B79-37D633B846F1}">
                <asvg:svgBlip xmlns:asvg="http://schemas.microsoft.com/office/drawing/2016/SVG/main" r:embed="rId6"/>
              </a:ext>
            </a:extLst>
          </a:blip>
          <a:stretch>
            <a:fillRect/>
          </a:stretch>
        </p:blipFill>
        <p:spPr>
          <a:xfrm>
            <a:off x="1962150" y="2920365"/>
            <a:ext cx="279400" cy="279400"/>
          </a:xfrm>
          <a:prstGeom prst="rect">
            <a:avLst/>
          </a:prstGeom>
        </p:spPr>
      </p:pic>
      <p:sp>
        <p:nvSpPr>
          <p:cNvPr id="23" name="文本框 22"/>
          <p:cNvSpPr txBox="1"/>
          <p:nvPr/>
        </p:nvSpPr>
        <p:spPr>
          <a:xfrm>
            <a:off x="2424430" y="3650615"/>
            <a:ext cx="5961380" cy="368300"/>
          </a:xfrm>
          <a:prstGeom prst="rect">
            <a:avLst/>
          </a:prstGeom>
          <a:noFill/>
        </p:spPr>
        <p:txBody>
          <a:bodyPr wrap="square" rtlCol="0">
            <a:spAutoFit/>
          </a:bodyPr>
          <a:p>
            <a:r>
              <a:rPr lang="zh-CN" altLang="en-US"/>
              <a:t>与法国时尚品牌</a:t>
            </a:r>
            <a:r>
              <a:rPr lang="zh-CN" altLang="en-US" b="1">
                <a:solidFill>
                  <a:srgbClr val="717E8D"/>
                </a:solidFill>
              </a:rPr>
              <a:t>爱马仕</a:t>
            </a:r>
            <a:r>
              <a:rPr lang="zh-CN" altLang="en-US"/>
              <a:t>合作推出的小米MIX2SHermès</a:t>
            </a:r>
            <a:endParaRPr lang="zh-CN" altLang="en-US"/>
          </a:p>
        </p:txBody>
      </p:sp>
      <p:sp>
        <p:nvSpPr>
          <p:cNvPr id="25" name="文本框 24"/>
          <p:cNvSpPr txBox="1"/>
          <p:nvPr/>
        </p:nvSpPr>
        <p:spPr>
          <a:xfrm>
            <a:off x="2424430" y="4364990"/>
            <a:ext cx="5668010" cy="368300"/>
          </a:xfrm>
          <a:prstGeom prst="rect">
            <a:avLst/>
          </a:prstGeom>
          <a:noFill/>
        </p:spPr>
        <p:txBody>
          <a:bodyPr wrap="square" rtlCol="0">
            <a:spAutoFit/>
          </a:bodyPr>
          <a:p>
            <a:r>
              <a:rPr lang="zh-CN" altLang="en-US"/>
              <a:t>与日本相机品牌</a:t>
            </a:r>
            <a:r>
              <a:rPr lang="zh-CN" altLang="en-US" b="1">
                <a:solidFill>
                  <a:srgbClr val="717E8D"/>
                </a:solidFill>
              </a:rPr>
              <a:t>徕卡</a:t>
            </a:r>
            <a:r>
              <a:rPr lang="zh-CN" altLang="en-US"/>
              <a:t>合作推出的小米12S系列</a:t>
            </a:r>
            <a:endParaRPr lang="zh-CN" altLang="en-US"/>
          </a:p>
        </p:txBody>
      </p:sp>
      <p:pic>
        <p:nvPicPr>
          <p:cNvPr id="26" name="图片 11" descr="IMG_256"/>
          <p:cNvPicPr>
            <a:picLocks noChangeAspect="1"/>
          </p:cNvPicPr>
          <p:nvPr>
            <p:custDataLst>
              <p:tags r:id="rId8"/>
            </p:custDataLst>
          </p:nvPr>
        </p:nvPicPr>
        <p:blipFill>
          <a:blip r:embed="rId9"/>
          <a:stretch>
            <a:fillRect/>
          </a:stretch>
        </p:blipFill>
        <p:spPr>
          <a:xfrm>
            <a:off x="8682990" y="4018598"/>
            <a:ext cx="3509010" cy="2790825"/>
          </a:xfrm>
          <a:prstGeom prst="rect">
            <a:avLst/>
          </a:prstGeom>
          <a:noFill/>
          <a:ln w="9525">
            <a:noFill/>
          </a:ln>
        </p:spPr>
      </p:pic>
      <p:sp>
        <p:nvSpPr>
          <p:cNvPr id="27" name="文本框 26"/>
          <p:cNvSpPr txBox="1"/>
          <p:nvPr/>
        </p:nvSpPr>
        <p:spPr>
          <a:xfrm>
            <a:off x="2649220" y="5100320"/>
            <a:ext cx="4713605" cy="1305560"/>
          </a:xfrm>
          <a:prstGeom prst="rect">
            <a:avLst/>
          </a:prstGeom>
          <a:noFill/>
          <a:ln w="9525">
            <a:noFill/>
          </a:ln>
        </p:spPr>
        <p:txBody>
          <a:bodyPr wrap="square">
            <a:noAutofit/>
          </a:bodyPr>
          <a:p>
            <a:pPr marL="0" indent="266700" algn="l"/>
            <a:r>
              <a:rPr lang="zh-CN" b="0">
                <a:cs typeface="宋体" charset="0"/>
              </a:rPr>
              <a:t>这样的合作不仅能引入外部创新思维，提升产品设计的层次感和艺术感，也能借助合作伙伴的影响力提升小米品牌在设计和创新领域的声望。</a:t>
            </a:r>
            <a:endParaRPr lang="zh-CN" altLang="en-US" b="0">
              <a:cs typeface="宋体"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3" name="Rectangle 2"/>
          <p:cNvSpPr/>
          <p:nvPr/>
        </p:nvSpPr>
        <p:spPr>
          <a:xfrm>
            <a:off x="-1" y="0"/>
            <a:ext cx="1573017" cy="6857999"/>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100" name="文本框 99"/>
          <p:cNvSpPr txBox="1"/>
          <p:nvPr/>
        </p:nvSpPr>
        <p:spPr>
          <a:xfrm>
            <a:off x="2607945" y="142875"/>
            <a:ext cx="5080000" cy="368300"/>
          </a:xfrm>
          <a:prstGeom prst="rect">
            <a:avLst/>
          </a:prstGeom>
          <a:noFill/>
          <a:ln w="9525">
            <a:noFill/>
          </a:ln>
        </p:spPr>
        <p:txBody>
          <a:bodyPr>
            <a:spAutoFit/>
          </a:bodyPr>
          <a:p>
            <a:pPr indent="0"/>
            <a:r>
              <a:rPr lang="en-US" altLang="zh-CN" b="1">
                <a:latin typeface="Times New Roman" panose="02020503050405090304" charset="0"/>
                <a:cs typeface="宋体" charset="0"/>
              </a:rPr>
              <a:t> </a:t>
            </a:r>
            <a:r>
              <a:rPr lang="zh-CN" b="1">
                <a:latin typeface="Times New Roman" panose="02020503050405090304" charset="0"/>
                <a:cs typeface="宋体" charset="0"/>
              </a:rPr>
              <a:t>产品营销——打铁还需自身硬</a:t>
            </a:r>
            <a:endParaRPr lang="zh-CN" altLang="en-US" b="1">
              <a:latin typeface="Times New Roman" panose="02020503050405090304" charset="0"/>
              <a:cs typeface="宋体" charset="0"/>
            </a:endParaRPr>
          </a:p>
        </p:txBody>
      </p:sp>
      <p:sp>
        <p:nvSpPr>
          <p:cNvPr id="5" name="文本框 4"/>
          <p:cNvSpPr txBox="1"/>
          <p:nvPr/>
        </p:nvSpPr>
        <p:spPr>
          <a:xfrm>
            <a:off x="2034540" y="744220"/>
            <a:ext cx="5080000" cy="368300"/>
          </a:xfrm>
          <a:prstGeom prst="rect">
            <a:avLst/>
          </a:prstGeom>
          <a:solidFill>
            <a:schemeClr val="tx2">
              <a:lumMod val="40000"/>
              <a:lumOff val="60000"/>
            </a:schemeClr>
          </a:solidFill>
          <a:ln w="9525">
            <a:noFill/>
          </a:ln>
        </p:spPr>
        <p:txBody>
          <a:bodyPr>
            <a:spAutoFit/>
          </a:bodyPr>
          <a:p>
            <a:pPr indent="0"/>
            <a:r>
              <a:rPr lang="zh-CN" b="0">
                <a:latin typeface="Times New Roman" panose="02020503050405090304" charset="0"/>
                <a:cs typeface="宋体" charset="0"/>
              </a:rPr>
              <a:t>以极致性价比和创新力引领智能手机市场</a:t>
            </a:r>
            <a:endParaRPr lang="zh-CN" altLang="en-US" b="0">
              <a:latin typeface="Times New Roman" panose="02020503050405090304" charset="0"/>
              <a:cs typeface="宋体" charset="0"/>
            </a:endParaRPr>
          </a:p>
        </p:txBody>
      </p:sp>
      <p:sp>
        <p:nvSpPr>
          <p:cNvPr id="7" name="文本框 6"/>
          <p:cNvSpPr txBox="1"/>
          <p:nvPr/>
        </p:nvSpPr>
        <p:spPr>
          <a:xfrm>
            <a:off x="2241550" y="1493520"/>
            <a:ext cx="5080000" cy="460375"/>
          </a:xfrm>
          <a:prstGeom prst="rect">
            <a:avLst/>
          </a:prstGeom>
          <a:noFill/>
          <a:ln w="9525">
            <a:noFill/>
          </a:ln>
        </p:spPr>
        <p:txBody>
          <a:bodyPr>
            <a:spAutoFit/>
          </a:bodyPr>
          <a:p>
            <a:pPr indent="0"/>
            <a:r>
              <a:rPr lang="zh-CN" sz="2400" b="0">
                <a:cs typeface="宋体" charset="0"/>
              </a:rPr>
              <a:t>举办科技发布会和参与展会</a:t>
            </a:r>
            <a:endParaRPr lang="zh-CN" sz="2400" b="0">
              <a:cs typeface="宋体" charset="0"/>
            </a:endParaRPr>
          </a:p>
        </p:txBody>
      </p:sp>
      <p:sp>
        <p:nvSpPr>
          <p:cNvPr id="8" name="文本框 7"/>
          <p:cNvSpPr txBox="1"/>
          <p:nvPr/>
        </p:nvSpPr>
        <p:spPr>
          <a:xfrm>
            <a:off x="2241550" y="2844165"/>
            <a:ext cx="5080000" cy="460375"/>
          </a:xfrm>
          <a:prstGeom prst="rect">
            <a:avLst/>
          </a:prstGeom>
          <a:noFill/>
          <a:ln w="9525">
            <a:noFill/>
          </a:ln>
        </p:spPr>
        <p:txBody>
          <a:bodyPr>
            <a:spAutoFit/>
          </a:bodyPr>
          <a:p>
            <a:pPr marL="0" indent="0" algn="l"/>
            <a:r>
              <a:rPr lang="zh-CN" sz="2400" b="0">
                <a:cs typeface="宋体" charset="0"/>
              </a:rPr>
              <a:t>概念产品发布</a:t>
            </a:r>
            <a:endParaRPr lang="zh-CN" sz="2400" b="0">
              <a:cs typeface="宋体" charset="0"/>
            </a:endParaRPr>
          </a:p>
        </p:txBody>
      </p:sp>
      <p:grpSp>
        <p:nvGrpSpPr>
          <p:cNvPr id="9" name="组合 8"/>
          <p:cNvGrpSpPr/>
          <p:nvPr/>
        </p:nvGrpSpPr>
        <p:grpSpPr>
          <a:xfrm>
            <a:off x="1576070" y="171450"/>
            <a:ext cx="665480" cy="250825"/>
            <a:chOff x="690695" y="266700"/>
            <a:chExt cx="1761702" cy="533400"/>
          </a:xfrm>
        </p:grpSpPr>
        <p:sp>
          <p:nvSpPr>
            <p:cNvPr id="2" name="箭头: V 形 5"/>
            <p:cNvSpPr/>
            <p:nvPr>
              <p:custDataLst>
                <p:tags r:id="rId1"/>
              </p:custDataLst>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solidFill>
                    <a:schemeClr val="tx1"/>
                  </a:solidFill>
                </a:rPr>
                <a:t>+</a:t>
              </a:r>
              <a:endParaRPr lang="zh-CN" altLang="en-US" dirty="0">
                <a:solidFill>
                  <a:schemeClr val="tx1"/>
                </a:solidFill>
              </a:endParaRPr>
            </a:p>
          </p:txBody>
        </p:sp>
        <p:sp>
          <p:nvSpPr>
            <p:cNvPr id="10" name="箭头: V 形 6"/>
            <p:cNvSpPr/>
            <p:nvPr>
              <p:custDataLst>
                <p:tags r:id="rId2"/>
              </p:custDataLst>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5" name="箭头: V 形 7"/>
            <p:cNvSpPr/>
            <p:nvPr>
              <p:custDataLst>
                <p:tags r:id="rId3"/>
              </p:custDataLst>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11" name="文本框 10"/>
          <p:cNvSpPr txBox="1"/>
          <p:nvPr/>
        </p:nvSpPr>
        <p:spPr>
          <a:xfrm>
            <a:off x="2424430" y="1899920"/>
            <a:ext cx="8364220" cy="645160"/>
          </a:xfrm>
          <a:prstGeom prst="rect">
            <a:avLst/>
          </a:prstGeom>
          <a:noFill/>
        </p:spPr>
        <p:txBody>
          <a:bodyPr wrap="square" rtlCol="0">
            <a:spAutoFit/>
          </a:bodyPr>
          <a:p>
            <a:r>
              <a:rPr lang="zh-CN" altLang="en-US"/>
              <a:t>利用</a:t>
            </a:r>
            <a:r>
              <a:rPr lang="zh-CN" altLang="en-US">
                <a:sym typeface="+mn-ea"/>
              </a:rPr>
              <a:t>CES、MWC等</a:t>
            </a:r>
            <a:r>
              <a:rPr lang="zh-CN" altLang="en-US"/>
              <a:t>平台首发或展示其概念产品和技术成果，吸引全球媒体和行业专家的关注，赢得权威认可和媒体报道，提升品牌在全球范围内的影响力。</a:t>
            </a:r>
            <a:endParaRPr lang="zh-CN" altLang="en-US"/>
          </a:p>
        </p:txBody>
      </p:sp>
      <p:pic>
        <p:nvPicPr>
          <p:cNvPr id="17" name="图片 16" descr="19987086"/>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1962150" y="2920365"/>
            <a:ext cx="279400" cy="279400"/>
          </a:xfrm>
          <a:prstGeom prst="rect">
            <a:avLst/>
          </a:prstGeom>
        </p:spPr>
      </p:pic>
      <p:pic>
        <p:nvPicPr>
          <p:cNvPr id="12" name="图片 11" descr="19987086"/>
          <p:cNvPicPr>
            <a:picLocks noChangeAspect="1"/>
          </p:cNvPicPr>
          <p:nvPr>
            <p:custDataLst>
              <p:tags r:id="rId7"/>
            </p:custDataLst>
          </p:nvPr>
        </p:nvPicPr>
        <p:blipFill>
          <a:blip r:embed="rId5">
            <a:extLst>
              <a:ext uri="{96DAC541-7B7A-43D3-8B79-37D633B846F1}">
                <asvg:svgBlip xmlns:asvg="http://schemas.microsoft.com/office/drawing/2016/SVG/main" r:embed="rId6"/>
              </a:ext>
            </a:extLst>
          </a:blip>
          <a:stretch>
            <a:fillRect/>
          </a:stretch>
        </p:blipFill>
        <p:spPr>
          <a:xfrm>
            <a:off x="1962150" y="1574800"/>
            <a:ext cx="279400" cy="279400"/>
          </a:xfrm>
          <a:prstGeom prst="rect">
            <a:avLst/>
          </a:prstGeom>
        </p:spPr>
      </p:pic>
      <p:sp>
        <p:nvSpPr>
          <p:cNvPr id="14" name="文本框 13"/>
          <p:cNvSpPr txBox="1"/>
          <p:nvPr/>
        </p:nvSpPr>
        <p:spPr>
          <a:xfrm>
            <a:off x="2423795" y="3801110"/>
            <a:ext cx="8527415" cy="1782445"/>
          </a:xfrm>
          <a:prstGeom prst="rect">
            <a:avLst/>
          </a:prstGeom>
          <a:noFill/>
        </p:spPr>
        <p:txBody>
          <a:bodyPr wrap="square" rtlCol="0">
            <a:noAutofit/>
          </a:bodyPr>
          <a:p>
            <a:r>
              <a:rPr lang="zh-CN" altLang="en-US"/>
              <a:t>定期发布概念手机或技术演示，如小米MIXAlpha、小米折叠屏概念机等，这些产品往往集成最前沿的技术和设计理念，如超窄边框、极高屏占比、新型显示技术（如环绕屏、折叠屏）、新型材料（如陶瓷机身）、独特的交互方式等。部分概念产品可能并不立即投入大规模商业化生产，但它们作为</a:t>
            </a:r>
            <a:r>
              <a:rPr lang="zh-CN" altLang="en-US" b="1">
                <a:solidFill>
                  <a:srgbClr val="717E8D"/>
                </a:solidFill>
              </a:rPr>
              <a:t>技术预演</a:t>
            </a:r>
            <a:r>
              <a:rPr lang="zh-CN" altLang="en-US"/>
              <a:t>和</a:t>
            </a:r>
            <a:r>
              <a:rPr lang="zh-CN" altLang="en-US" b="1">
                <a:solidFill>
                  <a:srgbClr val="717E8D"/>
                </a:solidFill>
              </a:rPr>
              <a:t>品牌宣传工具</a:t>
            </a:r>
            <a:r>
              <a:rPr lang="zh-CN" altLang="en-US"/>
              <a:t>，能够引发业界关注，塑造小米作为技术创新领导者的形象。</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3" name="Rectangle 2"/>
          <p:cNvSpPr/>
          <p:nvPr/>
        </p:nvSpPr>
        <p:spPr>
          <a:xfrm>
            <a:off x="-1" y="0"/>
            <a:ext cx="1573017" cy="6857999"/>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100" name="文本框 99"/>
          <p:cNvSpPr txBox="1"/>
          <p:nvPr/>
        </p:nvSpPr>
        <p:spPr>
          <a:xfrm>
            <a:off x="2607945" y="142875"/>
            <a:ext cx="5080000" cy="368300"/>
          </a:xfrm>
          <a:prstGeom prst="rect">
            <a:avLst/>
          </a:prstGeom>
          <a:noFill/>
          <a:ln w="9525">
            <a:noFill/>
          </a:ln>
        </p:spPr>
        <p:txBody>
          <a:bodyPr>
            <a:spAutoFit/>
          </a:bodyPr>
          <a:p>
            <a:pPr indent="0"/>
            <a:r>
              <a:rPr lang="en-US" altLang="zh-CN" b="1">
                <a:latin typeface="Times New Roman" panose="02020503050405090304" charset="0"/>
                <a:cs typeface="宋体" charset="0"/>
              </a:rPr>
              <a:t> </a:t>
            </a:r>
            <a:r>
              <a:rPr lang="zh-CN" b="1">
                <a:latin typeface="Times New Roman" panose="02020503050405090304" charset="0"/>
                <a:cs typeface="宋体" charset="0"/>
              </a:rPr>
              <a:t>产品营销——打铁还需自身硬</a:t>
            </a:r>
            <a:endParaRPr lang="zh-CN" altLang="en-US" b="1">
              <a:latin typeface="Times New Roman" panose="02020503050405090304" charset="0"/>
              <a:cs typeface="宋体" charset="0"/>
            </a:endParaRPr>
          </a:p>
        </p:txBody>
      </p:sp>
      <p:sp>
        <p:nvSpPr>
          <p:cNvPr id="5" name="文本框 4"/>
          <p:cNvSpPr txBox="1"/>
          <p:nvPr/>
        </p:nvSpPr>
        <p:spPr>
          <a:xfrm>
            <a:off x="2034540" y="744220"/>
            <a:ext cx="8363585" cy="368300"/>
          </a:xfrm>
          <a:prstGeom prst="rect">
            <a:avLst/>
          </a:prstGeom>
          <a:solidFill>
            <a:schemeClr val="tx2">
              <a:lumMod val="40000"/>
              <a:lumOff val="60000"/>
            </a:schemeClr>
          </a:solidFill>
          <a:ln w="9525">
            <a:noFill/>
          </a:ln>
        </p:spPr>
        <p:txBody>
          <a:bodyPr wrap="square">
            <a:spAutoFit/>
          </a:bodyPr>
          <a:p>
            <a:pPr indent="0"/>
            <a:r>
              <a:rPr lang="zh-CN" b="0">
                <a:latin typeface="Times New Roman" panose="02020503050405090304" charset="0"/>
                <a:cs typeface="宋体" charset="0"/>
              </a:rPr>
              <a:t>小米手机宣传攻势：美学叙事、参数解读、价格悬念与预热艺术</a:t>
            </a:r>
            <a:endParaRPr lang="zh-CN" b="0">
              <a:latin typeface="Times New Roman" panose="02020503050405090304" charset="0"/>
              <a:cs typeface="宋体" charset="0"/>
            </a:endParaRPr>
          </a:p>
        </p:txBody>
      </p:sp>
      <p:sp>
        <p:nvSpPr>
          <p:cNvPr id="7" name="文本框 6"/>
          <p:cNvSpPr txBox="1"/>
          <p:nvPr/>
        </p:nvSpPr>
        <p:spPr>
          <a:xfrm>
            <a:off x="2241550" y="1493520"/>
            <a:ext cx="5080000" cy="460375"/>
          </a:xfrm>
          <a:prstGeom prst="rect">
            <a:avLst/>
          </a:prstGeom>
          <a:noFill/>
          <a:ln w="9525">
            <a:noFill/>
          </a:ln>
        </p:spPr>
        <p:txBody>
          <a:bodyPr>
            <a:spAutoFit/>
          </a:bodyPr>
          <a:p>
            <a:pPr indent="0"/>
            <a:r>
              <a:rPr lang="zh-CN" sz="2400" b="0">
                <a:cs typeface="宋体" charset="0"/>
              </a:rPr>
              <a:t>高强度信息轰炸</a:t>
            </a:r>
            <a:endParaRPr lang="zh-CN" sz="2400" b="0">
              <a:cs typeface="宋体" charset="0"/>
            </a:endParaRPr>
          </a:p>
        </p:txBody>
      </p:sp>
      <p:sp>
        <p:nvSpPr>
          <p:cNvPr id="8" name="文本框 7"/>
          <p:cNvSpPr txBox="1"/>
          <p:nvPr/>
        </p:nvSpPr>
        <p:spPr>
          <a:xfrm>
            <a:off x="2241550" y="2844165"/>
            <a:ext cx="5080000" cy="460375"/>
          </a:xfrm>
          <a:prstGeom prst="rect">
            <a:avLst/>
          </a:prstGeom>
          <a:noFill/>
          <a:ln w="9525">
            <a:noFill/>
          </a:ln>
        </p:spPr>
        <p:txBody>
          <a:bodyPr>
            <a:spAutoFit/>
          </a:bodyPr>
          <a:p>
            <a:pPr marL="0" indent="0" algn="l"/>
            <a:r>
              <a:rPr lang="zh-CN" sz="2400" b="0">
                <a:cs typeface="宋体" charset="0"/>
              </a:rPr>
              <a:t>颜值展示与设计故事</a:t>
            </a:r>
            <a:endParaRPr lang="zh-CN" sz="2400" b="0">
              <a:cs typeface="宋体" charset="0"/>
            </a:endParaRPr>
          </a:p>
        </p:txBody>
      </p:sp>
      <p:grpSp>
        <p:nvGrpSpPr>
          <p:cNvPr id="9" name="组合 8"/>
          <p:cNvGrpSpPr/>
          <p:nvPr/>
        </p:nvGrpSpPr>
        <p:grpSpPr>
          <a:xfrm>
            <a:off x="1576070" y="171450"/>
            <a:ext cx="665480" cy="250825"/>
            <a:chOff x="690695" y="266700"/>
            <a:chExt cx="1761702" cy="533400"/>
          </a:xfrm>
        </p:grpSpPr>
        <p:sp>
          <p:nvSpPr>
            <p:cNvPr id="2" name="箭头: V 形 5"/>
            <p:cNvSpPr/>
            <p:nvPr>
              <p:custDataLst>
                <p:tags r:id="rId1"/>
              </p:custDataLst>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solidFill>
                    <a:schemeClr val="tx1"/>
                  </a:solidFill>
                </a:rPr>
                <a:t>+</a:t>
              </a:r>
              <a:endParaRPr lang="zh-CN" altLang="en-US" dirty="0">
                <a:solidFill>
                  <a:schemeClr val="tx1"/>
                </a:solidFill>
              </a:endParaRPr>
            </a:p>
          </p:txBody>
        </p:sp>
        <p:sp>
          <p:nvSpPr>
            <p:cNvPr id="10" name="箭头: V 形 6"/>
            <p:cNvSpPr/>
            <p:nvPr>
              <p:custDataLst>
                <p:tags r:id="rId2"/>
              </p:custDataLst>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5" name="箭头: V 形 7"/>
            <p:cNvSpPr/>
            <p:nvPr>
              <p:custDataLst>
                <p:tags r:id="rId3"/>
              </p:custDataLst>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11" name="文本框 10"/>
          <p:cNvSpPr txBox="1"/>
          <p:nvPr/>
        </p:nvSpPr>
        <p:spPr>
          <a:xfrm>
            <a:off x="2424430" y="1899920"/>
            <a:ext cx="8364220" cy="645160"/>
          </a:xfrm>
          <a:prstGeom prst="rect">
            <a:avLst/>
          </a:prstGeom>
          <a:noFill/>
        </p:spPr>
        <p:txBody>
          <a:bodyPr wrap="square" rtlCol="0">
            <a:spAutoFit/>
          </a:bodyPr>
          <a:p>
            <a:r>
              <a:rPr lang="zh-CN" altLang="en-US"/>
              <a:t>小米手机会在产品发布前进行高强度的信息轰炸，通过官方网站、社交媒体、媒体报道等渠道，</a:t>
            </a:r>
            <a:r>
              <a:rPr lang="zh-CN" altLang="en-US" b="1">
                <a:solidFill>
                  <a:srgbClr val="717E8D"/>
                </a:solidFill>
              </a:rPr>
              <a:t>持续发布产品信息</a:t>
            </a:r>
            <a:r>
              <a:rPr lang="zh-CN" altLang="en-US"/>
              <a:t>，吊起消费者的胃口。</a:t>
            </a:r>
            <a:endParaRPr lang="zh-CN" altLang="en-US"/>
          </a:p>
        </p:txBody>
      </p:sp>
      <p:pic>
        <p:nvPicPr>
          <p:cNvPr id="17" name="图片 16" descr="19987086"/>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1962150" y="2920365"/>
            <a:ext cx="279400" cy="279400"/>
          </a:xfrm>
          <a:prstGeom prst="rect">
            <a:avLst/>
          </a:prstGeom>
        </p:spPr>
      </p:pic>
      <p:pic>
        <p:nvPicPr>
          <p:cNvPr id="12" name="图片 11" descr="19987086"/>
          <p:cNvPicPr>
            <a:picLocks noChangeAspect="1"/>
          </p:cNvPicPr>
          <p:nvPr>
            <p:custDataLst>
              <p:tags r:id="rId7"/>
            </p:custDataLst>
          </p:nvPr>
        </p:nvPicPr>
        <p:blipFill>
          <a:blip r:embed="rId5">
            <a:extLst>
              <a:ext uri="{96DAC541-7B7A-43D3-8B79-37D633B846F1}">
                <asvg:svgBlip xmlns:asvg="http://schemas.microsoft.com/office/drawing/2016/SVG/main" r:embed="rId6"/>
              </a:ext>
            </a:extLst>
          </a:blip>
          <a:stretch>
            <a:fillRect/>
          </a:stretch>
        </p:blipFill>
        <p:spPr>
          <a:xfrm>
            <a:off x="1962150" y="1574800"/>
            <a:ext cx="279400" cy="279400"/>
          </a:xfrm>
          <a:prstGeom prst="rect">
            <a:avLst/>
          </a:prstGeom>
        </p:spPr>
      </p:pic>
      <p:sp>
        <p:nvSpPr>
          <p:cNvPr id="14" name="文本框 13"/>
          <p:cNvSpPr txBox="1"/>
          <p:nvPr/>
        </p:nvSpPr>
        <p:spPr>
          <a:xfrm>
            <a:off x="2423795" y="3734435"/>
            <a:ext cx="8527415" cy="1849120"/>
          </a:xfrm>
          <a:prstGeom prst="rect">
            <a:avLst/>
          </a:prstGeom>
          <a:noFill/>
        </p:spPr>
        <p:txBody>
          <a:bodyPr wrap="square" rtlCol="0">
            <a:noAutofit/>
          </a:bodyPr>
          <a:p>
            <a:r>
              <a:rPr lang="en-US" altLang="zh-CN"/>
              <a:t>    </a:t>
            </a:r>
            <a:r>
              <a:rPr lang="zh-CN" altLang="en-US"/>
              <a:t>外观设计：小米在产品发布前，会通过官方海报、渲染图、预热视频等形式，精心展示新机的外观设计，突出其独特的美学风格、材质工艺、色彩搭配以及标志性元素（如摄像头排列、按键布局等），以吸引消费者对产品外观的</a:t>
            </a:r>
            <a:r>
              <a:rPr lang="zh-CN" altLang="en-US" b="1">
                <a:solidFill>
                  <a:srgbClr val="717E8D"/>
                </a:solidFill>
              </a:rPr>
              <a:t>视觉兴趣</a:t>
            </a:r>
            <a:r>
              <a:rPr lang="zh-CN" altLang="en-US"/>
              <a:t>。</a:t>
            </a:r>
            <a:endParaRPr lang="zh-CN" altLang="en-US"/>
          </a:p>
          <a:p>
            <a:r>
              <a:rPr lang="en-US" altLang="zh-CN"/>
              <a:t>    </a:t>
            </a:r>
            <a:r>
              <a:rPr lang="zh-CN" altLang="en-US"/>
              <a:t>设计背后的理念和故事：如采用环保材料、遵循人体工学原则、融合艺术灵感等，</a:t>
            </a:r>
            <a:r>
              <a:rPr lang="zh-CN" altLang="en-US" b="1">
                <a:solidFill>
                  <a:srgbClr val="717E8D"/>
                </a:solidFill>
              </a:rPr>
              <a:t>提升产品的文化内涵和情感价值</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3" name="Rectangle 2"/>
          <p:cNvSpPr/>
          <p:nvPr/>
        </p:nvSpPr>
        <p:spPr>
          <a:xfrm>
            <a:off x="-1" y="0"/>
            <a:ext cx="1573017" cy="6857999"/>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100" name="文本框 99"/>
          <p:cNvSpPr txBox="1"/>
          <p:nvPr/>
        </p:nvSpPr>
        <p:spPr>
          <a:xfrm>
            <a:off x="2607945" y="142875"/>
            <a:ext cx="5080000" cy="368300"/>
          </a:xfrm>
          <a:prstGeom prst="rect">
            <a:avLst/>
          </a:prstGeom>
          <a:noFill/>
          <a:ln w="9525">
            <a:noFill/>
          </a:ln>
        </p:spPr>
        <p:txBody>
          <a:bodyPr>
            <a:spAutoFit/>
          </a:bodyPr>
          <a:p>
            <a:pPr indent="0"/>
            <a:r>
              <a:rPr lang="en-US" altLang="zh-CN" b="1">
                <a:latin typeface="Times New Roman" panose="02020503050405090304" charset="0"/>
                <a:cs typeface="宋体" charset="0"/>
              </a:rPr>
              <a:t> </a:t>
            </a:r>
            <a:r>
              <a:rPr lang="zh-CN" b="1">
                <a:latin typeface="Times New Roman" panose="02020503050405090304" charset="0"/>
                <a:cs typeface="宋体" charset="0"/>
              </a:rPr>
              <a:t>产品营销——打铁还需自身硬</a:t>
            </a:r>
            <a:endParaRPr lang="zh-CN" altLang="en-US" b="1">
              <a:latin typeface="Times New Roman" panose="02020503050405090304" charset="0"/>
              <a:cs typeface="宋体" charset="0"/>
            </a:endParaRPr>
          </a:p>
        </p:txBody>
      </p:sp>
      <p:sp>
        <p:nvSpPr>
          <p:cNvPr id="5" name="文本框 4"/>
          <p:cNvSpPr txBox="1"/>
          <p:nvPr/>
        </p:nvSpPr>
        <p:spPr>
          <a:xfrm>
            <a:off x="2034540" y="744220"/>
            <a:ext cx="8363585" cy="368300"/>
          </a:xfrm>
          <a:prstGeom prst="rect">
            <a:avLst/>
          </a:prstGeom>
          <a:solidFill>
            <a:schemeClr val="tx2">
              <a:lumMod val="40000"/>
              <a:lumOff val="60000"/>
            </a:schemeClr>
          </a:solidFill>
          <a:ln w="9525">
            <a:noFill/>
          </a:ln>
        </p:spPr>
        <p:txBody>
          <a:bodyPr wrap="square">
            <a:spAutoFit/>
          </a:bodyPr>
          <a:p>
            <a:pPr indent="0"/>
            <a:r>
              <a:rPr lang="zh-CN" b="0">
                <a:latin typeface="Times New Roman" panose="02020503050405090304" charset="0"/>
                <a:cs typeface="宋体" charset="0"/>
              </a:rPr>
              <a:t>小米手机宣传攻势：美学叙事、参数解读、价格悬念与预热艺术</a:t>
            </a:r>
            <a:endParaRPr lang="zh-CN" b="0">
              <a:latin typeface="Times New Roman" panose="02020503050405090304" charset="0"/>
              <a:cs typeface="宋体" charset="0"/>
            </a:endParaRPr>
          </a:p>
        </p:txBody>
      </p:sp>
      <p:sp>
        <p:nvSpPr>
          <p:cNvPr id="7" name="文本框 6"/>
          <p:cNvSpPr txBox="1"/>
          <p:nvPr/>
        </p:nvSpPr>
        <p:spPr>
          <a:xfrm>
            <a:off x="2241550" y="1493520"/>
            <a:ext cx="5080000" cy="460375"/>
          </a:xfrm>
          <a:prstGeom prst="rect">
            <a:avLst/>
          </a:prstGeom>
          <a:noFill/>
          <a:ln w="9525">
            <a:noFill/>
          </a:ln>
        </p:spPr>
        <p:txBody>
          <a:bodyPr>
            <a:spAutoFit/>
          </a:bodyPr>
          <a:p>
            <a:pPr indent="0"/>
            <a:r>
              <a:rPr lang="zh-CN" sz="2400" b="0">
                <a:cs typeface="宋体" charset="0"/>
              </a:rPr>
              <a:t>参数揭示与技术解读</a:t>
            </a:r>
            <a:endParaRPr lang="zh-CN" sz="2400" b="0">
              <a:cs typeface="宋体" charset="0"/>
            </a:endParaRPr>
          </a:p>
        </p:txBody>
      </p:sp>
      <p:sp>
        <p:nvSpPr>
          <p:cNvPr id="8" name="文本框 7"/>
          <p:cNvSpPr txBox="1"/>
          <p:nvPr/>
        </p:nvSpPr>
        <p:spPr>
          <a:xfrm>
            <a:off x="2241550" y="2844165"/>
            <a:ext cx="5080000" cy="460375"/>
          </a:xfrm>
          <a:prstGeom prst="rect">
            <a:avLst/>
          </a:prstGeom>
          <a:noFill/>
          <a:ln w="9525">
            <a:noFill/>
          </a:ln>
        </p:spPr>
        <p:txBody>
          <a:bodyPr>
            <a:spAutoFit/>
          </a:bodyPr>
          <a:p>
            <a:pPr marL="0" indent="0" algn="l"/>
            <a:r>
              <a:rPr lang="zh-CN" sz="2400" b="0">
                <a:cs typeface="宋体" charset="0"/>
              </a:rPr>
              <a:t>价格悬念与预期管理</a:t>
            </a:r>
            <a:endParaRPr lang="zh-CN" sz="2400" b="0">
              <a:cs typeface="宋体" charset="0"/>
            </a:endParaRPr>
          </a:p>
        </p:txBody>
      </p:sp>
      <p:grpSp>
        <p:nvGrpSpPr>
          <p:cNvPr id="9" name="组合 8"/>
          <p:cNvGrpSpPr/>
          <p:nvPr/>
        </p:nvGrpSpPr>
        <p:grpSpPr>
          <a:xfrm>
            <a:off x="1576070" y="171450"/>
            <a:ext cx="665480" cy="250825"/>
            <a:chOff x="690695" y="266700"/>
            <a:chExt cx="1761702" cy="533400"/>
          </a:xfrm>
        </p:grpSpPr>
        <p:sp>
          <p:nvSpPr>
            <p:cNvPr id="2" name="箭头: V 形 5"/>
            <p:cNvSpPr/>
            <p:nvPr>
              <p:custDataLst>
                <p:tags r:id="rId1"/>
              </p:custDataLst>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solidFill>
                    <a:schemeClr val="tx1"/>
                  </a:solidFill>
                </a:rPr>
                <a:t>+</a:t>
              </a:r>
              <a:endParaRPr lang="zh-CN" altLang="en-US" dirty="0">
                <a:solidFill>
                  <a:schemeClr val="tx1"/>
                </a:solidFill>
              </a:endParaRPr>
            </a:p>
          </p:txBody>
        </p:sp>
        <p:sp>
          <p:nvSpPr>
            <p:cNvPr id="10" name="箭头: V 形 6"/>
            <p:cNvSpPr/>
            <p:nvPr>
              <p:custDataLst>
                <p:tags r:id="rId2"/>
              </p:custDataLst>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5" name="箭头: V 形 7"/>
            <p:cNvSpPr/>
            <p:nvPr>
              <p:custDataLst>
                <p:tags r:id="rId3"/>
              </p:custDataLst>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11" name="文本框 10"/>
          <p:cNvSpPr txBox="1"/>
          <p:nvPr/>
        </p:nvSpPr>
        <p:spPr>
          <a:xfrm>
            <a:off x="2424430" y="1899920"/>
            <a:ext cx="8364220" cy="922020"/>
          </a:xfrm>
          <a:prstGeom prst="rect">
            <a:avLst/>
          </a:prstGeom>
          <a:noFill/>
        </p:spPr>
        <p:txBody>
          <a:bodyPr wrap="square" rtlCol="0">
            <a:spAutoFit/>
          </a:bodyPr>
          <a:p>
            <a:r>
              <a:rPr lang="zh-CN" altLang="en-US" b="1">
                <a:solidFill>
                  <a:srgbClr val="717E8D"/>
                </a:solidFill>
              </a:rPr>
              <a:t>硬件规格</a:t>
            </a:r>
            <a:r>
              <a:rPr lang="zh-CN" altLang="en-US"/>
              <a:t>：小米会在预热阶段逐步公布新机的关键硬件参数</a:t>
            </a:r>
            <a:endParaRPr lang="zh-CN" altLang="en-US"/>
          </a:p>
          <a:p>
            <a:r>
              <a:rPr lang="zh-CN" altLang="en-US" b="1">
                <a:solidFill>
                  <a:srgbClr val="717E8D"/>
                </a:solidFill>
              </a:rPr>
              <a:t>软件优化与特色功能</a:t>
            </a:r>
            <a:r>
              <a:rPr lang="zh-CN" altLang="en-US"/>
              <a:t>：介绍系统层面的创新功能、软件优化以及独家技术应用，展现小米在软硬件一体化方面的综合实力。</a:t>
            </a:r>
            <a:endParaRPr lang="zh-CN" altLang="en-US"/>
          </a:p>
        </p:txBody>
      </p:sp>
      <p:pic>
        <p:nvPicPr>
          <p:cNvPr id="17" name="图片 16" descr="19987086"/>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1962150" y="2920365"/>
            <a:ext cx="279400" cy="279400"/>
          </a:xfrm>
          <a:prstGeom prst="rect">
            <a:avLst/>
          </a:prstGeom>
        </p:spPr>
      </p:pic>
      <p:pic>
        <p:nvPicPr>
          <p:cNvPr id="12" name="图片 11" descr="19987086"/>
          <p:cNvPicPr>
            <a:picLocks noChangeAspect="1"/>
          </p:cNvPicPr>
          <p:nvPr>
            <p:custDataLst>
              <p:tags r:id="rId7"/>
            </p:custDataLst>
          </p:nvPr>
        </p:nvPicPr>
        <p:blipFill>
          <a:blip r:embed="rId5">
            <a:extLst>
              <a:ext uri="{96DAC541-7B7A-43D3-8B79-37D633B846F1}">
                <asvg:svgBlip xmlns:asvg="http://schemas.microsoft.com/office/drawing/2016/SVG/main" r:embed="rId6"/>
              </a:ext>
            </a:extLst>
          </a:blip>
          <a:stretch>
            <a:fillRect/>
          </a:stretch>
        </p:blipFill>
        <p:spPr>
          <a:xfrm>
            <a:off x="1962150" y="1574800"/>
            <a:ext cx="279400" cy="279400"/>
          </a:xfrm>
          <a:prstGeom prst="rect">
            <a:avLst/>
          </a:prstGeom>
        </p:spPr>
      </p:pic>
      <p:sp>
        <p:nvSpPr>
          <p:cNvPr id="14" name="文本框 13"/>
          <p:cNvSpPr txBox="1"/>
          <p:nvPr/>
        </p:nvSpPr>
        <p:spPr>
          <a:xfrm>
            <a:off x="2329180" y="3545205"/>
            <a:ext cx="8622030" cy="1849120"/>
          </a:xfrm>
          <a:prstGeom prst="rect">
            <a:avLst/>
          </a:prstGeom>
          <a:noFill/>
        </p:spPr>
        <p:txBody>
          <a:bodyPr wrap="square" rtlCol="0">
            <a:noAutofit/>
          </a:bodyPr>
          <a:p>
            <a:r>
              <a:rPr lang="en-US" altLang="zh-CN"/>
              <a:t>   </a:t>
            </a:r>
            <a:r>
              <a:rPr lang="zh-CN" altLang="en-US" b="1">
                <a:solidFill>
                  <a:srgbClr val="717E8D"/>
                </a:solidFill>
              </a:rPr>
              <a:t> 价格暗示</a:t>
            </a:r>
            <a:r>
              <a:rPr lang="zh-CN" altLang="en-US"/>
              <a:t>：小米在预热期间，可能会通过高管访谈、社交媒体互动、官方问答等形式，释放关于新机定价的线索，如强调高性价比的传统、暗示价格惊喜、对比历史机型定价等，吊足消费者的胃口。</a:t>
            </a:r>
            <a:endParaRPr lang="zh-CN" altLang="en-US"/>
          </a:p>
          <a:p>
            <a:r>
              <a:rPr lang="en-US" altLang="zh-CN" b="1">
                <a:solidFill>
                  <a:srgbClr val="717E8D"/>
                </a:solidFill>
              </a:rPr>
              <a:t>   </a:t>
            </a:r>
            <a:r>
              <a:rPr lang="zh-CN" altLang="en-US" b="1">
                <a:solidFill>
                  <a:srgbClr val="717E8D"/>
                </a:solidFill>
              </a:rPr>
              <a:t>价格揭晓</a:t>
            </a:r>
            <a:r>
              <a:rPr lang="zh-CN" altLang="en-US"/>
              <a:t>：在发布会现场或线上直播中，小米通常会以戏剧化的方式揭晓最终售价，如通过与竞品对比、回顾历代产品价格走势、强调研发投入与成本控制等，强化消费者对小米产品高性价比的认知。</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3" name="Rectangle 2"/>
          <p:cNvSpPr/>
          <p:nvPr/>
        </p:nvSpPr>
        <p:spPr>
          <a:xfrm>
            <a:off x="-1" y="0"/>
            <a:ext cx="1573017" cy="6857999"/>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100" name="文本框 99"/>
          <p:cNvSpPr txBox="1"/>
          <p:nvPr/>
        </p:nvSpPr>
        <p:spPr>
          <a:xfrm>
            <a:off x="2607945" y="142875"/>
            <a:ext cx="5080000" cy="368300"/>
          </a:xfrm>
          <a:prstGeom prst="rect">
            <a:avLst/>
          </a:prstGeom>
          <a:noFill/>
          <a:ln w="9525">
            <a:noFill/>
          </a:ln>
        </p:spPr>
        <p:txBody>
          <a:bodyPr>
            <a:spAutoFit/>
          </a:bodyPr>
          <a:p>
            <a:pPr indent="0"/>
            <a:r>
              <a:rPr lang="en-US" altLang="zh-CN" b="1">
                <a:latin typeface="Times New Roman" panose="02020503050405090304" charset="0"/>
                <a:cs typeface="宋体" charset="0"/>
              </a:rPr>
              <a:t> </a:t>
            </a:r>
            <a:r>
              <a:rPr lang="zh-CN" b="1">
                <a:latin typeface="Times New Roman" panose="02020503050405090304" charset="0"/>
                <a:cs typeface="宋体" charset="0"/>
              </a:rPr>
              <a:t>产品营销——打铁还需自身硬</a:t>
            </a:r>
            <a:endParaRPr lang="zh-CN" altLang="en-US" b="1">
              <a:latin typeface="Times New Roman" panose="02020503050405090304" charset="0"/>
              <a:cs typeface="宋体" charset="0"/>
            </a:endParaRPr>
          </a:p>
        </p:txBody>
      </p:sp>
      <p:sp>
        <p:nvSpPr>
          <p:cNvPr id="5" name="文本框 4"/>
          <p:cNvSpPr txBox="1"/>
          <p:nvPr/>
        </p:nvSpPr>
        <p:spPr>
          <a:xfrm>
            <a:off x="2034540" y="744220"/>
            <a:ext cx="8363585" cy="368300"/>
          </a:xfrm>
          <a:prstGeom prst="rect">
            <a:avLst/>
          </a:prstGeom>
          <a:solidFill>
            <a:schemeClr val="tx2">
              <a:lumMod val="40000"/>
              <a:lumOff val="60000"/>
            </a:schemeClr>
          </a:solidFill>
          <a:ln w="9525">
            <a:noFill/>
          </a:ln>
        </p:spPr>
        <p:txBody>
          <a:bodyPr wrap="square">
            <a:spAutoFit/>
          </a:bodyPr>
          <a:p>
            <a:pPr indent="0"/>
            <a:r>
              <a:rPr lang="zh-CN" b="0">
                <a:latin typeface="Times New Roman" panose="02020503050405090304" charset="0"/>
                <a:cs typeface="宋体" charset="0"/>
              </a:rPr>
              <a:t>多元推广、品牌精神塑造与社交媒体互动</a:t>
            </a:r>
            <a:endParaRPr lang="zh-CN" b="0">
              <a:latin typeface="Times New Roman" panose="02020503050405090304" charset="0"/>
              <a:cs typeface="宋体" charset="0"/>
            </a:endParaRPr>
          </a:p>
        </p:txBody>
      </p:sp>
      <p:sp>
        <p:nvSpPr>
          <p:cNvPr id="7" name="文本框 6"/>
          <p:cNvSpPr txBox="1"/>
          <p:nvPr/>
        </p:nvSpPr>
        <p:spPr>
          <a:xfrm>
            <a:off x="2241550" y="1493520"/>
            <a:ext cx="5080000" cy="460375"/>
          </a:xfrm>
          <a:prstGeom prst="rect">
            <a:avLst/>
          </a:prstGeom>
          <a:noFill/>
          <a:ln w="9525">
            <a:noFill/>
          </a:ln>
        </p:spPr>
        <p:txBody>
          <a:bodyPr>
            <a:spAutoFit/>
          </a:bodyPr>
          <a:p>
            <a:pPr indent="0"/>
            <a:r>
              <a:rPr lang="zh-CN" sz="2400" b="0">
                <a:cs typeface="宋体" charset="0"/>
              </a:rPr>
              <a:t>多元推广</a:t>
            </a:r>
            <a:endParaRPr lang="zh-CN" sz="2400" b="0">
              <a:cs typeface="宋体" charset="0"/>
            </a:endParaRPr>
          </a:p>
        </p:txBody>
      </p:sp>
      <p:sp>
        <p:nvSpPr>
          <p:cNvPr id="8" name="文本框 7"/>
          <p:cNvSpPr txBox="1"/>
          <p:nvPr/>
        </p:nvSpPr>
        <p:spPr>
          <a:xfrm>
            <a:off x="2241550" y="2844165"/>
            <a:ext cx="5080000" cy="460375"/>
          </a:xfrm>
          <a:prstGeom prst="rect">
            <a:avLst/>
          </a:prstGeom>
          <a:noFill/>
          <a:ln w="9525">
            <a:noFill/>
          </a:ln>
        </p:spPr>
        <p:txBody>
          <a:bodyPr>
            <a:spAutoFit/>
          </a:bodyPr>
          <a:p>
            <a:pPr indent="0"/>
            <a:r>
              <a:rPr lang="zh-CN" sz="2400" b="0">
                <a:cs typeface="宋体" charset="0"/>
              </a:rPr>
              <a:t>品牌精神</a:t>
            </a:r>
            <a:endParaRPr lang="zh-CN" sz="2400" b="0">
              <a:cs typeface="宋体" charset="0"/>
            </a:endParaRPr>
          </a:p>
        </p:txBody>
      </p:sp>
      <p:grpSp>
        <p:nvGrpSpPr>
          <p:cNvPr id="9" name="组合 8"/>
          <p:cNvGrpSpPr/>
          <p:nvPr/>
        </p:nvGrpSpPr>
        <p:grpSpPr>
          <a:xfrm>
            <a:off x="1576070" y="171450"/>
            <a:ext cx="665480" cy="250825"/>
            <a:chOff x="690695" y="266700"/>
            <a:chExt cx="1761702" cy="533400"/>
          </a:xfrm>
        </p:grpSpPr>
        <p:sp>
          <p:nvSpPr>
            <p:cNvPr id="2" name="箭头: V 形 5"/>
            <p:cNvSpPr/>
            <p:nvPr>
              <p:custDataLst>
                <p:tags r:id="rId1"/>
              </p:custDataLst>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solidFill>
                    <a:schemeClr val="tx1"/>
                  </a:solidFill>
                </a:rPr>
                <a:t>+</a:t>
              </a:r>
              <a:endParaRPr lang="zh-CN" altLang="en-US" dirty="0">
                <a:solidFill>
                  <a:schemeClr val="tx1"/>
                </a:solidFill>
              </a:endParaRPr>
            </a:p>
          </p:txBody>
        </p:sp>
        <p:sp>
          <p:nvSpPr>
            <p:cNvPr id="10" name="箭头: V 形 6"/>
            <p:cNvSpPr/>
            <p:nvPr>
              <p:custDataLst>
                <p:tags r:id="rId2"/>
              </p:custDataLst>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5" name="箭头: V 形 7"/>
            <p:cNvSpPr/>
            <p:nvPr>
              <p:custDataLst>
                <p:tags r:id="rId3"/>
              </p:custDataLst>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11" name="文本框 10"/>
          <p:cNvSpPr txBox="1"/>
          <p:nvPr/>
        </p:nvSpPr>
        <p:spPr>
          <a:xfrm>
            <a:off x="2424430" y="1899920"/>
            <a:ext cx="8364220" cy="645160"/>
          </a:xfrm>
          <a:prstGeom prst="rect">
            <a:avLst/>
          </a:prstGeom>
          <a:noFill/>
        </p:spPr>
        <p:txBody>
          <a:bodyPr wrap="square" rtlCol="0">
            <a:spAutoFit/>
          </a:bodyPr>
          <a:p>
            <a:r>
              <a:rPr lang="zh-CN" altLang="en-US"/>
              <a:t>利用社交媒体平台进行概念产品的预告、揭秘和讨论，通过直播发布会、互动话题、短视频等形式，吸引大量网友参与，形成热烈的社会化传播效应。</a:t>
            </a:r>
            <a:endParaRPr lang="zh-CN" altLang="en-US"/>
          </a:p>
        </p:txBody>
      </p:sp>
      <p:pic>
        <p:nvPicPr>
          <p:cNvPr id="17" name="图片 16" descr="19987086"/>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1962150" y="2920365"/>
            <a:ext cx="279400" cy="279400"/>
          </a:xfrm>
          <a:prstGeom prst="rect">
            <a:avLst/>
          </a:prstGeom>
        </p:spPr>
      </p:pic>
      <p:pic>
        <p:nvPicPr>
          <p:cNvPr id="12" name="图片 11" descr="19987086"/>
          <p:cNvPicPr>
            <a:picLocks noChangeAspect="1"/>
          </p:cNvPicPr>
          <p:nvPr>
            <p:custDataLst>
              <p:tags r:id="rId7"/>
            </p:custDataLst>
          </p:nvPr>
        </p:nvPicPr>
        <p:blipFill>
          <a:blip r:embed="rId5">
            <a:extLst>
              <a:ext uri="{96DAC541-7B7A-43D3-8B79-37D633B846F1}">
                <asvg:svgBlip xmlns:asvg="http://schemas.microsoft.com/office/drawing/2016/SVG/main" r:embed="rId6"/>
              </a:ext>
            </a:extLst>
          </a:blip>
          <a:stretch>
            <a:fillRect/>
          </a:stretch>
        </p:blipFill>
        <p:spPr>
          <a:xfrm>
            <a:off x="1962150" y="1574800"/>
            <a:ext cx="279400" cy="279400"/>
          </a:xfrm>
          <a:prstGeom prst="rect">
            <a:avLst/>
          </a:prstGeom>
        </p:spPr>
      </p:pic>
      <p:sp>
        <p:nvSpPr>
          <p:cNvPr id="14" name="文本框 13"/>
          <p:cNvSpPr txBox="1"/>
          <p:nvPr/>
        </p:nvSpPr>
        <p:spPr>
          <a:xfrm>
            <a:off x="2423795" y="3545205"/>
            <a:ext cx="8527415" cy="1106805"/>
          </a:xfrm>
          <a:prstGeom prst="rect">
            <a:avLst/>
          </a:prstGeom>
          <a:noFill/>
        </p:spPr>
        <p:txBody>
          <a:bodyPr wrap="square" rtlCol="0">
            <a:noAutofit/>
          </a:bodyPr>
          <a:p>
            <a:r>
              <a:rPr lang="en-US" altLang="zh-CN"/>
              <a:t>    </a:t>
            </a:r>
            <a:r>
              <a:rPr lang="zh-CN" altLang="en-US"/>
              <a:t>强调其“为发烧而生”的品牌精神，传达出对技术热爱、追求极致用户体验的价值观。通过讲述如何将尖端科技转化为消费者可触及的产品，以及如何通过创新设计打破常规，小米塑造了一个勇于挑战、富有创造力的品牌形象。</a:t>
            </a:r>
            <a:endParaRPr lang="zh-CN" altLang="en-US"/>
          </a:p>
        </p:txBody>
      </p:sp>
      <p:sp>
        <p:nvSpPr>
          <p:cNvPr id="23" name="文本框 22"/>
          <p:cNvSpPr txBox="1"/>
          <p:nvPr>
            <p:custDataLst>
              <p:tags r:id="rId8"/>
            </p:custDataLst>
          </p:nvPr>
        </p:nvSpPr>
        <p:spPr>
          <a:xfrm>
            <a:off x="2268855" y="4625340"/>
            <a:ext cx="5080000" cy="460375"/>
          </a:xfrm>
          <a:prstGeom prst="rect">
            <a:avLst/>
          </a:prstGeom>
          <a:noFill/>
          <a:ln w="9525">
            <a:noFill/>
          </a:ln>
        </p:spPr>
        <p:txBody>
          <a:bodyPr>
            <a:spAutoFit/>
          </a:bodyPr>
          <a:p>
            <a:pPr indent="0"/>
            <a:r>
              <a:rPr lang="zh-CN" sz="2400" b="0">
                <a:cs typeface="宋体" charset="0"/>
              </a:rPr>
              <a:t>社交媒体互动</a:t>
            </a:r>
            <a:endParaRPr lang="zh-CN" sz="2400" b="0">
              <a:cs typeface="宋体" charset="0"/>
            </a:endParaRPr>
          </a:p>
        </p:txBody>
      </p:sp>
      <p:pic>
        <p:nvPicPr>
          <p:cNvPr id="25" name="图片 24" descr="19987086"/>
          <p:cNvPicPr>
            <a:picLocks noChangeAspect="1"/>
          </p:cNvPicPr>
          <p:nvPr>
            <p:custDataLst>
              <p:tags r:id="rId9"/>
            </p:custDataLst>
          </p:nvPr>
        </p:nvPicPr>
        <p:blipFill>
          <a:blip r:embed="rId5">
            <a:extLst>
              <a:ext uri="{96DAC541-7B7A-43D3-8B79-37D633B846F1}">
                <asvg:svgBlip xmlns:asvg="http://schemas.microsoft.com/office/drawing/2016/SVG/main" r:embed="rId6"/>
              </a:ext>
            </a:extLst>
          </a:blip>
          <a:stretch>
            <a:fillRect/>
          </a:stretch>
        </p:blipFill>
        <p:spPr>
          <a:xfrm>
            <a:off x="1989455" y="4701540"/>
            <a:ext cx="279400" cy="279400"/>
          </a:xfrm>
          <a:prstGeom prst="rect">
            <a:avLst/>
          </a:prstGeom>
        </p:spPr>
      </p:pic>
      <p:sp>
        <p:nvSpPr>
          <p:cNvPr id="26" name="文本框 25"/>
          <p:cNvSpPr txBox="1"/>
          <p:nvPr/>
        </p:nvSpPr>
        <p:spPr>
          <a:xfrm>
            <a:off x="2424430" y="5096510"/>
            <a:ext cx="8363585" cy="1476375"/>
          </a:xfrm>
          <a:prstGeom prst="rect">
            <a:avLst/>
          </a:prstGeom>
          <a:noFill/>
          <a:ln w="9525">
            <a:noFill/>
          </a:ln>
        </p:spPr>
        <p:txBody>
          <a:bodyPr wrap="square">
            <a:spAutoFit/>
          </a:bodyPr>
          <a:p>
            <a:pPr marL="0" indent="266700" algn="l"/>
            <a:r>
              <a:rPr lang="zh-CN" b="0">
                <a:cs typeface="宋体" charset="0"/>
              </a:rPr>
              <a:t>用社交媒体平台，发起话题讨论、有奖猜测、用户投票等活动，鼓励粉丝和潜在消费者积极参与产品预热，增强他们对新机发布的期待感和归属感。小米有时会与热门</a:t>
            </a:r>
            <a:r>
              <a:rPr lang="en-US" b="0">
                <a:latin typeface="Times New Roman" panose="02020503050405090304" charset="0"/>
                <a:cs typeface="宋体" charset="0"/>
              </a:rPr>
              <a:t>IP</a:t>
            </a:r>
            <a:r>
              <a:rPr lang="zh-CN" b="0">
                <a:cs typeface="宋体" charset="0"/>
              </a:rPr>
              <a:t>、影视作品、体育赛事等进行跨界合作，或者邀请当红明星担任产品代言人，通过联名定制版、明星同款、明星直播互动等方式，扩大新机在不同圈层的影响力。</a:t>
            </a:r>
            <a:endParaRPr lang="zh-CN" altLang="en-US" b="0">
              <a:cs typeface="宋体"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userDrawn="1"/>
        </p:nvSpPr>
        <p:spPr>
          <a:xfrm>
            <a:off x="3407406" y="2654496"/>
            <a:ext cx="8784571" cy="1073208"/>
          </a:xfrm>
          <a:prstGeom prst="roundRect">
            <a:avLst/>
          </a:prstGeom>
          <a:solidFill>
            <a:srgbClr val="E2E6ED">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10" name="Oval 9"/>
          <p:cNvSpPr/>
          <p:nvPr/>
        </p:nvSpPr>
        <p:spPr>
          <a:xfrm>
            <a:off x="985490" y="1726613"/>
            <a:ext cx="3363154" cy="335209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3" name="Oval 22"/>
          <p:cNvSpPr/>
          <p:nvPr/>
        </p:nvSpPr>
        <p:spPr>
          <a:xfrm>
            <a:off x="1140352" y="1516570"/>
            <a:ext cx="1628815" cy="1617751"/>
          </a:xfrm>
          <a:prstGeom prst="ellipse">
            <a:avLst/>
          </a:prstGeom>
          <a:solidFill>
            <a:srgbClr val="9FB9C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spc="100">
                <a:solidFill>
                  <a:schemeClr val="lt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01</a:t>
            </a:r>
            <a:endParaRPr lang="en-US" altLang="zh-CN" sz="1200" spc="100">
              <a:solidFill>
                <a:schemeClr val="lt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9" name="Kotak Teks 21"/>
          <p:cNvSpPr txBox="1"/>
          <p:nvPr/>
        </p:nvSpPr>
        <p:spPr>
          <a:xfrm>
            <a:off x="4422393" y="2791376"/>
            <a:ext cx="4380163" cy="936307"/>
          </a:xfrm>
          <a:prstGeom prst="rect">
            <a:avLst/>
          </a:prstGeom>
          <a:noFill/>
        </p:spPr>
        <p:txBody>
          <a:bodyPr wrap="square" rtlCol="0">
            <a:no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pPr algn="ctr"/>
            <a:r>
              <a:rPr lang="en-US" altLang="zh-CN" sz="4000" dirty="0">
                <a:solidFill>
                  <a:schemeClr val="tx1">
                    <a:lumMod val="75000"/>
                    <a:lumOff val="25000"/>
                  </a:schemeClr>
                </a:solidFill>
                <a:cs typeface="汉仪润圆-65简" panose="00020600040101010101" pitchFamily="18" charset="-122"/>
                <a:sym typeface="汉仪润圆-65简" panose="00020600040101010101" pitchFamily="18" charset="-122"/>
              </a:rPr>
              <a:t>05 营销缺点</a:t>
            </a:r>
            <a:endParaRPr lang="en-US" altLang="zh-CN" sz="4000" dirty="0">
              <a:solidFill>
                <a:schemeClr val="tx1">
                  <a:lumMod val="75000"/>
                  <a:lumOff val="25000"/>
                </a:schemeClr>
              </a:solidFill>
              <a:cs typeface="汉仪润圆-65简" panose="00020600040101010101" pitchFamily="18" charset="-122"/>
              <a:sym typeface="汉仪润圆-65简" panose="00020600040101010101" pitchFamily="18" charset="-122"/>
            </a:endParaRPr>
          </a:p>
        </p:txBody>
      </p:sp>
      <p:sp>
        <p:nvSpPr>
          <p:cNvPr id="22" name="Kotak Teks 3"/>
          <p:cNvSpPr txBox="1"/>
          <p:nvPr/>
        </p:nvSpPr>
        <p:spPr>
          <a:xfrm>
            <a:off x="3720713" y="393436"/>
            <a:ext cx="5526405" cy="521970"/>
          </a:xfrm>
          <a:prstGeom prst="rect">
            <a:avLst/>
          </a:prstGeom>
          <a:noFill/>
        </p:spPr>
        <p:txBody>
          <a:bodyPr wrap="none" rtlCol="0">
            <a:spAutoFit/>
          </a:bodyPr>
          <a:lstStyle>
            <a:defPPr>
              <a:defRPr lang="zh-CN"/>
            </a:defPPr>
            <a:lvl1pPr algn="ctr">
              <a:defRPr sz="3600" b="1">
                <a:solidFill>
                  <a:schemeClr val="tx1">
                    <a:lumMod val="75000"/>
                    <a:lumOff val="25000"/>
                  </a:schemeClr>
                </a:solidFill>
                <a:latin typeface="汉仪润圆-65简" panose="00020600040101010101" pitchFamily="18" charset="-122"/>
                <a:ea typeface="汉仪润圆-65简" panose="00020600040101010101" pitchFamily="18" charset="-122"/>
              </a:defRPr>
            </a:lvl1pPr>
          </a:lstStyle>
          <a:p>
            <a:pPr algn="l"/>
            <a:r>
              <a:rPr lang="en-ID" sz="2800" dirty="0">
                <a:cs typeface="汉仪润圆-65简" panose="00020600040101010101" pitchFamily="18" charset="-122"/>
                <a:sym typeface="汉仪润圆-65简" panose="00020600040101010101" pitchFamily="18" charset="-122"/>
              </a:rPr>
              <a:t>让每个人都能享受到科技的乐趣！</a:t>
            </a:r>
            <a:endParaRPr lang="en-ID" sz="2800" dirty="0">
              <a:cs typeface="汉仪润圆-65简" panose="00020600040101010101" pitchFamily="18" charset="-122"/>
              <a:sym typeface="汉仪润圆-65简" panose="00020600040101010101" pitchFamily="18" charset="-122"/>
            </a:endParaRPr>
          </a:p>
        </p:txBody>
      </p:sp>
      <p:sp>
        <p:nvSpPr>
          <p:cNvPr id="101" name="Kotak Teks 21"/>
          <p:cNvSpPr txBox="1"/>
          <p:nvPr/>
        </p:nvSpPr>
        <p:spPr>
          <a:xfrm>
            <a:off x="4984750" y="208029"/>
            <a:ext cx="2222500" cy="261610"/>
          </a:xfrm>
          <a:prstGeom prst="rect">
            <a:avLst/>
          </a:prstGeom>
          <a:noFill/>
        </p:spPr>
        <p:txBody>
          <a:bodyPr wrap="square" rtlCol="0">
            <a:spAutoFit/>
          </a:bodyPr>
          <a:lstStyle/>
          <a:p>
            <a:pPr algn="ctr"/>
            <a:r>
              <a:rPr lang="en-US" sz="1100" spc="200">
                <a:solidFill>
                  <a:schemeClr val="tx1">
                    <a:lumMod val="85000"/>
                    <a:lumOff val="15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DIGITECH LEADERS</a:t>
            </a:r>
            <a:endParaRPr lang="en-ID" sz="1100" spc="200" dirty="0">
              <a:solidFill>
                <a:schemeClr val="tx1">
                  <a:lumMod val="85000"/>
                  <a:lumOff val="15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pic>
        <p:nvPicPr>
          <p:cNvPr id="2" name="图片占位符 1"/>
          <p:cNvPicPr>
            <a:picLocks noGrp="1" noChangeAspect="1"/>
          </p:cNvPicPr>
          <p:nvPr>
            <p:ph type="pic" sz="quarter" idx="12"/>
          </p:nvPr>
        </p:nvPicPr>
        <p:blipFill>
          <a:blip r:embed="rId1" cstate="print">
            <a:extLst>
              <a:ext uri="{28A0092B-C50C-407E-A947-70E740481C1C}">
                <a14:useLocalDpi xmlns:a14="http://schemas.microsoft.com/office/drawing/2010/main" val="0"/>
              </a:ext>
            </a:extLst>
          </a:blip>
          <a:srcRect l="22243" r="22243"/>
          <a:stretch>
            <a:fillRect/>
          </a:stretch>
        </p:blipFill>
        <p:spPr>
          <a:xfrm>
            <a:off x="1231203" y="1941600"/>
            <a:ext cx="2781857" cy="2815236"/>
          </a:xfr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userDrawn="1">
            <p:custDataLst>
              <p:tags r:id="rId1"/>
            </p:custDataLst>
          </p:nvPr>
        </p:nvSpPr>
        <p:spPr>
          <a:xfrm>
            <a:off x="378460" y="1835150"/>
            <a:ext cx="2790190" cy="2735580"/>
          </a:xfrm>
          <a:prstGeom prst="roundRect">
            <a:avLst/>
          </a:prstGeom>
          <a:solidFill>
            <a:srgbClr val="E2E6ED">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16" name="圆角矩形 15"/>
          <p:cNvSpPr/>
          <p:nvPr userDrawn="1">
            <p:custDataLst>
              <p:tags r:id="rId2"/>
            </p:custDataLst>
          </p:nvPr>
        </p:nvSpPr>
        <p:spPr>
          <a:xfrm>
            <a:off x="3235960" y="1835150"/>
            <a:ext cx="2790190" cy="2735580"/>
          </a:xfrm>
          <a:prstGeom prst="roundRect">
            <a:avLst/>
          </a:prstGeom>
          <a:solidFill>
            <a:srgbClr val="E2E6ED">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15" name="圆角矩形 14"/>
          <p:cNvSpPr/>
          <p:nvPr userDrawn="1">
            <p:custDataLst>
              <p:tags r:id="rId3"/>
            </p:custDataLst>
          </p:nvPr>
        </p:nvSpPr>
        <p:spPr>
          <a:xfrm>
            <a:off x="8980170" y="1835150"/>
            <a:ext cx="2790190" cy="2735580"/>
          </a:xfrm>
          <a:prstGeom prst="roundRect">
            <a:avLst/>
          </a:prstGeom>
          <a:solidFill>
            <a:srgbClr val="E2E6ED">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14" name="圆角矩形 13"/>
          <p:cNvSpPr/>
          <p:nvPr userDrawn="1">
            <p:custDataLst>
              <p:tags r:id="rId4"/>
            </p:custDataLst>
          </p:nvPr>
        </p:nvSpPr>
        <p:spPr>
          <a:xfrm>
            <a:off x="6093460" y="1834515"/>
            <a:ext cx="2790190" cy="2735580"/>
          </a:xfrm>
          <a:prstGeom prst="roundRect">
            <a:avLst/>
          </a:prstGeom>
          <a:solidFill>
            <a:srgbClr val="E2E6ED">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58" name="Oval 57"/>
          <p:cNvSpPr/>
          <p:nvPr/>
        </p:nvSpPr>
        <p:spPr>
          <a:xfrm>
            <a:off x="307144" y="1152410"/>
            <a:ext cx="522021" cy="522020"/>
          </a:xfrm>
          <a:prstGeom prst="ellipse">
            <a:avLst/>
          </a:prstGeom>
          <a:solidFill>
            <a:srgbClr val="9FB9C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1</a:t>
            </a:r>
            <a:endParaRPr lang="en-US" sz="1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59" name="Text Placeholder 33"/>
          <p:cNvSpPr txBox="1"/>
          <p:nvPr/>
        </p:nvSpPr>
        <p:spPr>
          <a:xfrm>
            <a:off x="340995" y="2216785"/>
            <a:ext cx="2842895" cy="2955925"/>
          </a:xfrm>
          <a:prstGeom prst="rect">
            <a:avLst/>
          </a:prstGeom>
        </p:spPr>
        <p:txBody>
          <a:bodyPr vert="horz" lIns="91440" tIns="45720" rIns="91440" bIns="45720" rtlCol="0">
            <a:noAutofit/>
          </a:bodyPr>
          <a:lstStyle>
            <a:defPPr>
              <a:defRPr lang="zh-CN"/>
            </a:defPPr>
            <a:lvl1pPr marL="171450" indent="-171450">
              <a:lnSpc>
                <a:spcPct val="150000"/>
              </a:lnSpc>
              <a:spcBef>
                <a:spcPts val="1200"/>
              </a:spcBef>
              <a:buClr>
                <a:srgbClr val="9FB9CD"/>
              </a:buClr>
              <a:buFont typeface="Wingdings" panose="05000000000000000000" pitchFamily="2" charset="2"/>
              <a:buChar char="u"/>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r>
              <a:rPr sz="1600">
                <a:cs typeface="汉仪润圆-65简" panose="00020600040101010101" pitchFamily="18" charset="-122"/>
                <a:sym typeface="汉仪润圆-65简" panose="00020600040101010101" pitchFamily="18" charset="-122"/>
              </a:rPr>
              <a:t>小米以“价格亲民”路线开局，有效吸引大量米粉，短期内带来经济效益，利于初期市场开拓与薄利多销。</a:t>
            </a:r>
            <a:endParaRPr sz="1600">
              <a:cs typeface="汉仪润圆-65简" panose="00020600040101010101" pitchFamily="18" charset="-122"/>
              <a:sym typeface="汉仪润圆-65简" panose="00020600040101010101" pitchFamily="18" charset="-122"/>
            </a:endParaRPr>
          </a:p>
        </p:txBody>
      </p:sp>
      <p:sp>
        <p:nvSpPr>
          <p:cNvPr id="18" name="TextBox 18"/>
          <p:cNvSpPr txBox="1"/>
          <p:nvPr/>
        </p:nvSpPr>
        <p:spPr>
          <a:xfrm>
            <a:off x="903876" y="1153160"/>
            <a:ext cx="2536554" cy="460375"/>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sz="2400" dirty="0">
                <a:cs typeface="汉仪润圆-65简" panose="00020600040101010101" pitchFamily="18" charset="-122"/>
                <a:sym typeface="汉仪润圆-65简" panose="00020600040101010101" pitchFamily="18" charset="-122"/>
              </a:rPr>
              <a:t>初期策略成效</a:t>
            </a:r>
            <a:endParaRPr lang="zh-CN" altLang="en-US" sz="2400" dirty="0">
              <a:cs typeface="汉仪润圆-65简" panose="00020600040101010101" pitchFamily="18" charset="-122"/>
              <a:sym typeface="汉仪润圆-65简" panose="00020600040101010101" pitchFamily="18" charset="-122"/>
            </a:endParaRPr>
          </a:p>
        </p:txBody>
      </p:sp>
      <p:sp>
        <p:nvSpPr>
          <p:cNvPr id="21" name="Oval 57"/>
          <p:cNvSpPr/>
          <p:nvPr/>
        </p:nvSpPr>
        <p:spPr>
          <a:xfrm>
            <a:off x="3193219" y="1152410"/>
            <a:ext cx="522021" cy="522020"/>
          </a:xfrm>
          <a:prstGeom prst="ellipse">
            <a:avLst/>
          </a:prstGeom>
          <a:solidFill>
            <a:srgbClr val="9FB9C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2</a:t>
            </a:r>
            <a:endParaRPr lang="en-US" sz="1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Text Placeholder 33"/>
          <p:cNvSpPr txBox="1"/>
          <p:nvPr/>
        </p:nvSpPr>
        <p:spPr>
          <a:xfrm>
            <a:off x="3227070" y="2216785"/>
            <a:ext cx="2842895" cy="2167890"/>
          </a:xfrm>
          <a:prstGeom prst="rect">
            <a:avLst/>
          </a:prstGeom>
        </p:spPr>
        <p:txBody>
          <a:bodyPr vert="horz" lIns="91440" tIns="45720" rIns="91440" bIns="45720" rtlCol="0">
            <a:noAutofit/>
          </a:bodyPr>
          <a:lstStyle>
            <a:defPPr>
              <a:defRPr lang="zh-CN"/>
            </a:defPPr>
            <a:lvl1pPr marL="171450" indent="-171450">
              <a:lnSpc>
                <a:spcPct val="150000"/>
              </a:lnSpc>
              <a:spcBef>
                <a:spcPts val="1200"/>
              </a:spcBef>
              <a:buClr>
                <a:srgbClr val="9FB9CD"/>
              </a:buClr>
              <a:buFont typeface="Wingdings" panose="05000000000000000000" pitchFamily="2" charset="2"/>
              <a:buChar char="u"/>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r>
              <a:rPr sz="1600">
                <a:cs typeface="汉仪润圆-65简" panose="00020600040101010101" pitchFamily="18" charset="-122"/>
                <a:sym typeface="汉仪润圆-65简" panose="00020600040101010101" pitchFamily="18" charset="-122"/>
              </a:rPr>
              <a:t>低价策略仅带来短期利益，对品牌形象塑造产生负面影响。初期定位虽适于抢占市场，但随着小米成长为国货前列，不利于高端形象塑造。</a:t>
            </a:r>
            <a:endParaRPr sz="1600">
              <a:cs typeface="汉仪润圆-65简" panose="00020600040101010101" pitchFamily="18" charset="-122"/>
              <a:sym typeface="汉仪润圆-65简" panose="00020600040101010101" pitchFamily="18" charset="-122"/>
            </a:endParaRPr>
          </a:p>
        </p:txBody>
      </p:sp>
      <p:sp>
        <p:nvSpPr>
          <p:cNvPr id="23" name="TextBox 18"/>
          <p:cNvSpPr txBox="1"/>
          <p:nvPr/>
        </p:nvSpPr>
        <p:spPr>
          <a:xfrm>
            <a:off x="3813446" y="1153160"/>
            <a:ext cx="2536554" cy="460375"/>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sz="2400" dirty="0">
                <a:cs typeface="汉仪润圆-65简" panose="00020600040101010101" pitchFamily="18" charset="-122"/>
                <a:sym typeface="汉仪润圆-65简" panose="00020600040101010101" pitchFamily="18" charset="-122"/>
              </a:rPr>
              <a:t>长期影响反思</a:t>
            </a:r>
            <a:endParaRPr lang="zh-CN" altLang="en-US" sz="2400" dirty="0">
              <a:cs typeface="汉仪润圆-65简" panose="00020600040101010101" pitchFamily="18" charset="-122"/>
              <a:sym typeface="汉仪润圆-65简" panose="00020600040101010101" pitchFamily="18" charset="-122"/>
            </a:endParaRPr>
          </a:p>
        </p:txBody>
      </p:sp>
      <p:sp>
        <p:nvSpPr>
          <p:cNvPr id="26" name="Oval 57"/>
          <p:cNvSpPr/>
          <p:nvPr/>
        </p:nvSpPr>
        <p:spPr>
          <a:xfrm>
            <a:off x="8946319" y="1152410"/>
            <a:ext cx="522021" cy="522020"/>
          </a:xfrm>
          <a:prstGeom prst="ellipse">
            <a:avLst/>
          </a:prstGeom>
          <a:solidFill>
            <a:srgbClr val="9FB9C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4</a:t>
            </a:r>
            <a:endParaRPr lang="en-US" sz="1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7" name="Text Placeholder 33"/>
          <p:cNvSpPr txBox="1"/>
          <p:nvPr/>
        </p:nvSpPr>
        <p:spPr>
          <a:xfrm>
            <a:off x="8980170" y="2216785"/>
            <a:ext cx="2842895" cy="2081530"/>
          </a:xfrm>
          <a:prstGeom prst="rect">
            <a:avLst/>
          </a:prstGeom>
        </p:spPr>
        <p:txBody>
          <a:bodyPr vert="horz" lIns="91440" tIns="45720" rIns="91440" bIns="45720" rtlCol="0">
            <a:noAutofit/>
          </a:bodyPr>
          <a:lstStyle>
            <a:defPPr>
              <a:defRPr lang="zh-CN"/>
            </a:defPPr>
            <a:lvl1pPr marL="171450" indent="-171450">
              <a:lnSpc>
                <a:spcPct val="150000"/>
              </a:lnSpc>
              <a:spcBef>
                <a:spcPts val="1200"/>
              </a:spcBef>
              <a:buClr>
                <a:srgbClr val="9FB9CD"/>
              </a:buClr>
              <a:buFont typeface="Wingdings" panose="05000000000000000000" pitchFamily="2" charset="2"/>
              <a:buChar char="u"/>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r>
              <a:rPr sz="1600">
                <a:cs typeface="汉仪润圆-65简" panose="00020600040101010101" pitchFamily="18" charset="-122"/>
                <a:sym typeface="汉仪润圆-65简" panose="00020600040101010101" pitchFamily="18" charset="-122"/>
              </a:rPr>
              <a:t>用户在选购高端机型时，倾向于选择苹果、华为、三星等品牌，小米被视为过渡选择，高端形象未能在用户心中扎根。</a:t>
            </a:r>
            <a:endParaRPr sz="1600">
              <a:cs typeface="汉仪润圆-65简" panose="00020600040101010101" pitchFamily="18" charset="-122"/>
              <a:sym typeface="汉仪润圆-65简" panose="00020600040101010101" pitchFamily="18" charset="-122"/>
            </a:endParaRPr>
          </a:p>
        </p:txBody>
      </p:sp>
      <p:sp>
        <p:nvSpPr>
          <p:cNvPr id="3" name="Oval 57"/>
          <p:cNvSpPr/>
          <p:nvPr>
            <p:custDataLst>
              <p:tags r:id="rId5"/>
            </p:custDataLst>
          </p:nvPr>
        </p:nvSpPr>
        <p:spPr>
          <a:xfrm>
            <a:off x="6002459" y="1152410"/>
            <a:ext cx="522021" cy="522020"/>
          </a:xfrm>
          <a:prstGeom prst="ellipse">
            <a:avLst/>
          </a:prstGeom>
          <a:solidFill>
            <a:srgbClr val="9FB9C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3</a:t>
            </a:r>
            <a:endParaRPr lang="en-US" sz="1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 Placeholder 33"/>
          <p:cNvSpPr txBox="1"/>
          <p:nvPr>
            <p:custDataLst>
              <p:tags r:id="rId6"/>
            </p:custDataLst>
          </p:nvPr>
        </p:nvSpPr>
        <p:spPr>
          <a:xfrm>
            <a:off x="6036310" y="2216785"/>
            <a:ext cx="2842895" cy="2226310"/>
          </a:xfrm>
          <a:prstGeom prst="rect">
            <a:avLst/>
          </a:prstGeom>
        </p:spPr>
        <p:txBody>
          <a:bodyPr vert="horz" lIns="91440" tIns="45720" rIns="91440" bIns="45720" rtlCol="0">
            <a:noAutofit/>
          </a:bodyPr>
          <a:lstStyle>
            <a:defPPr>
              <a:defRPr lang="zh-CN"/>
            </a:defPPr>
            <a:lvl1pPr marL="171450" indent="-171450">
              <a:lnSpc>
                <a:spcPct val="150000"/>
              </a:lnSpc>
              <a:spcBef>
                <a:spcPts val="1200"/>
              </a:spcBef>
              <a:buClr>
                <a:srgbClr val="9FB9CD"/>
              </a:buClr>
              <a:buFont typeface="Wingdings" panose="05000000000000000000" pitchFamily="2" charset="2"/>
              <a:buChar char="u"/>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r>
              <a:rPr sz="1600">
                <a:cs typeface="汉仪润圆-65简" panose="00020600040101010101" pitchFamily="18" charset="-122"/>
                <a:sym typeface="汉仪润圆-65简" panose="00020600040101010101" pitchFamily="18" charset="-122"/>
              </a:rPr>
              <a:t>价格亲民路线深入人心，导致消费者对小米形成低端、廉价刻板印象，不利于品牌高端化进程。</a:t>
            </a:r>
            <a:endParaRPr sz="1600">
              <a:cs typeface="汉仪润圆-65简" panose="00020600040101010101" pitchFamily="18" charset="-122"/>
              <a:sym typeface="汉仪润圆-65简" panose="00020600040101010101" pitchFamily="18" charset="-122"/>
            </a:endParaRPr>
          </a:p>
        </p:txBody>
      </p:sp>
      <p:sp>
        <p:nvSpPr>
          <p:cNvPr id="5" name="TextBox 18"/>
          <p:cNvSpPr txBox="1"/>
          <p:nvPr>
            <p:custDataLst>
              <p:tags r:id="rId7"/>
            </p:custDataLst>
          </p:nvPr>
        </p:nvSpPr>
        <p:spPr>
          <a:xfrm>
            <a:off x="6588396" y="1143635"/>
            <a:ext cx="2536554" cy="460375"/>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sz="2400" dirty="0">
                <a:cs typeface="汉仪润圆-65简" panose="00020600040101010101" pitchFamily="18" charset="-122"/>
                <a:sym typeface="汉仪润圆-65简" panose="00020600040101010101" pitchFamily="18" charset="-122"/>
              </a:rPr>
              <a:t>用户认知固化</a:t>
            </a:r>
            <a:endParaRPr lang="zh-CN" altLang="en-US" sz="2400" dirty="0">
              <a:cs typeface="汉仪润圆-65简" panose="00020600040101010101" pitchFamily="18" charset="-122"/>
              <a:sym typeface="汉仪润圆-65简" panose="00020600040101010101" pitchFamily="18" charset="-122"/>
            </a:endParaRPr>
          </a:p>
        </p:txBody>
      </p:sp>
      <p:sp>
        <p:nvSpPr>
          <p:cNvPr id="7" name="TextBox 18"/>
          <p:cNvSpPr txBox="1"/>
          <p:nvPr>
            <p:custDataLst>
              <p:tags r:id="rId8"/>
            </p:custDataLst>
          </p:nvPr>
        </p:nvSpPr>
        <p:spPr>
          <a:xfrm>
            <a:off x="9655175" y="1153160"/>
            <a:ext cx="2324735" cy="460375"/>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sz="2400" dirty="0">
                <a:cs typeface="汉仪润圆-65简" panose="00020600040101010101" pitchFamily="18" charset="-122"/>
                <a:sym typeface="汉仪润圆-65简" panose="00020600040101010101" pitchFamily="18" charset="-122"/>
              </a:rPr>
              <a:t>购买决策影响</a:t>
            </a:r>
            <a:endParaRPr lang="zh-CN" altLang="en-US" sz="2400" dirty="0">
              <a:cs typeface="汉仪润圆-65简" panose="00020600040101010101" pitchFamily="18" charset="-122"/>
              <a:sym typeface="汉仪润圆-65简" panose="00020600040101010101" pitchFamily="18" charset="-122"/>
            </a:endParaRPr>
          </a:p>
        </p:txBody>
      </p:sp>
      <p:sp>
        <p:nvSpPr>
          <p:cNvPr id="8" name="文本框 7"/>
          <p:cNvSpPr txBox="1"/>
          <p:nvPr/>
        </p:nvSpPr>
        <p:spPr>
          <a:xfrm>
            <a:off x="1513840" y="4730750"/>
            <a:ext cx="8787130" cy="645160"/>
          </a:xfrm>
          <a:prstGeom prst="rect">
            <a:avLst/>
          </a:prstGeom>
          <a:noFill/>
        </p:spPr>
        <p:txBody>
          <a:bodyPr wrap="square" rtlCol="0" anchor="t">
            <a:spAutoFit/>
          </a:bodyPr>
          <a:p>
            <a:r>
              <a:rPr lang="zh-CN" altLang="en-US" b="1">
                <a:solidFill>
                  <a:srgbClr val="AFAFAF"/>
                </a:solidFill>
              </a:rPr>
              <a:t>小米手机初期价格</a:t>
            </a:r>
            <a:r>
              <a:rPr lang="zh-CN" altLang="en-US" b="1">
                <a:solidFill>
                  <a:srgbClr val="717E8D"/>
                </a:solidFill>
              </a:rPr>
              <a:t>亲民策略</a:t>
            </a:r>
            <a:r>
              <a:rPr lang="zh-CN" altLang="en-US" b="1">
                <a:solidFill>
                  <a:srgbClr val="AFAFAF"/>
                </a:solidFill>
              </a:rPr>
              <a:t>虽助力市场拓展，但长期下来制约了高端品牌形象的塑造，形成用户心中的低端印象，导致在</a:t>
            </a:r>
            <a:r>
              <a:rPr lang="zh-CN" altLang="en-US" b="1">
                <a:solidFill>
                  <a:srgbClr val="717E8D"/>
                </a:solidFill>
              </a:rPr>
              <a:t>高端市场</a:t>
            </a:r>
            <a:r>
              <a:rPr lang="zh-CN" altLang="en-US" b="1">
                <a:solidFill>
                  <a:srgbClr val="AFAFAF"/>
                </a:solidFill>
              </a:rPr>
              <a:t>竞争中处于不利地位。</a:t>
            </a:r>
            <a:endParaRPr lang="zh-CN" altLang="en-US" b="1">
              <a:solidFill>
                <a:srgbClr val="AFAFAF"/>
              </a:solidFill>
            </a:endParaRPr>
          </a:p>
        </p:txBody>
      </p:sp>
      <p:sp>
        <p:nvSpPr>
          <p:cNvPr id="2" name="文本框 1"/>
          <p:cNvSpPr txBox="1"/>
          <p:nvPr/>
        </p:nvSpPr>
        <p:spPr>
          <a:xfrm>
            <a:off x="990600" y="247015"/>
            <a:ext cx="8751570" cy="583565"/>
          </a:xfrm>
          <a:prstGeom prst="rect">
            <a:avLst/>
          </a:prstGeom>
          <a:noFill/>
        </p:spPr>
        <p:txBody>
          <a:bodyPr wrap="square" rtlCol="0" anchor="t">
            <a:spAutoFit/>
          </a:bodyPr>
          <a:p>
            <a:r>
              <a:rPr lang="en-US" altLang="zh-CN" sz="3200" b="1" noProof="0" dirty="0" err="1">
                <a:ln>
                  <a:noFill/>
                </a:ln>
                <a:effectLst/>
                <a:uLnTx/>
                <a:uFillTx/>
                <a:latin typeface="汉仪润圆-65简" panose="00020600040101010101" pitchFamily="18" charset="-122"/>
                <a:ea typeface="汉仪润圆-65简" panose="00020600040101010101" pitchFamily="18" charset="-122"/>
                <a:cs typeface="汉仪润圆-65简" panose="00020600040101010101" pitchFamily="18" charset="-122"/>
              </a:rPr>
              <a:t>产品定位过低，影响小米品牌高端形象塑造</a:t>
            </a:r>
            <a:endParaRPr lang="en-US" altLang="zh-CN" sz="3200" b="1" noProof="0" dirty="0" err="1">
              <a:ln>
                <a:noFill/>
              </a:ln>
              <a:effectLst/>
              <a:uLnTx/>
              <a:uFillTx/>
              <a:latin typeface="汉仪润圆-65简" panose="00020600040101010101" pitchFamily="18" charset="-122"/>
              <a:ea typeface="汉仪润圆-65简" panose="00020600040101010101" pitchFamily="18" charset="-122"/>
              <a:cs typeface="汉仪润圆-65简" panose="00020600040101010101" pitchFamily="18" charset="-122"/>
            </a:endParaRPr>
          </a:p>
        </p:txBody>
      </p:sp>
      <p:grpSp>
        <p:nvGrpSpPr>
          <p:cNvPr id="9" name="组合 8"/>
          <p:cNvGrpSpPr/>
          <p:nvPr/>
        </p:nvGrpSpPr>
        <p:grpSpPr>
          <a:xfrm>
            <a:off x="163830" y="413385"/>
            <a:ext cx="665480" cy="250825"/>
            <a:chOff x="690695" y="266700"/>
            <a:chExt cx="1761702" cy="533400"/>
          </a:xfrm>
        </p:grpSpPr>
        <p:sp>
          <p:nvSpPr>
            <p:cNvPr id="6" name="箭头: V 形 5"/>
            <p:cNvSpPr/>
            <p:nvPr>
              <p:custDataLst>
                <p:tags r:id="rId9"/>
              </p:custDataLst>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solidFill>
                    <a:schemeClr val="tx1"/>
                  </a:solidFill>
                </a:rPr>
                <a:t>+</a:t>
              </a:r>
              <a:endParaRPr lang="zh-CN" altLang="en-US" dirty="0">
                <a:solidFill>
                  <a:schemeClr val="tx1"/>
                </a:solidFill>
              </a:endParaRPr>
            </a:p>
          </p:txBody>
        </p:sp>
        <p:sp>
          <p:nvSpPr>
            <p:cNvPr id="10" name="箭头: V 形 6"/>
            <p:cNvSpPr/>
            <p:nvPr>
              <p:custDataLst>
                <p:tags r:id="rId10"/>
              </p:custDataLst>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1" name="箭头: V 形 7"/>
            <p:cNvSpPr/>
            <p:nvPr>
              <p:custDataLst>
                <p:tags r:id="rId11"/>
              </p:custDataLst>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userDrawn="1">
            <p:custDataLst>
              <p:tags r:id="rId1"/>
            </p:custDataLst>
          </p:nvPr>
        </p:nvSpPr>
        <p:spPr>
          <a:xfrm>
            <a:off x="8980170" y="1852295"/>
            <a:ext cx="2790190" cy="2735580"/>
          </a:xfrm>
          <a:prstGeom prst="roundRect">
            <a:avLst/>
          </a:prstGeom>
          <a:solidFill>
            <a:srgbClr val="E2E6ED">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14" name="圆角矩形 13"/>
          <p:cNvSpPr/>
          <p:nvPr userDrawn="1">
            <p:custDataLst>
              <p:tags r:id="rId2"/>
            </p:custDataLst>
          </p:nvPr>
        </p:nvSpPr>
        <p:spPr>
          <a:xfrm>
            <a:off x="6113145" y="1835150"/>
            <a:ext cx="2790190" cy="2735580"/>
          </a:xfrm>
          <a:prstGeom prst="roundRect">
            <a:avLst/>
          </a:prstGeom>
          <a:solidFill>
            <a:srgbClr val="E2E6ED">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13" name="圆角矩形 12"/>
          <p:cNvSpPr/>
          <p:nvPr userDrawn="1">
            <p:custDataLst>
              <p:tags r:id="rId3"/>
            </p:custDataLst>
          </p:nvPr>
        </p:nvSpPr>
        <p:spPr>
          <a:xfrm>
            <a:off x="3246120" y="1835150"/>
            <a:ext cx="2790190" cy="2735580"/>
          </a:xfrm>
          <a:prstGeom prst="roundRect">
            <a:avLst/>
          </a:prstGeom>
          <a:solidFill>
            <a:srgbClr val="E2E6ED">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17" name="圆角矩形 16"/>
          <p:cNvSpPr/>
          <p:nvPr userDrawn="1">
            <p:custDataLst>
              <p:tags r:id="rId4"/>
            </p:custDataLst>
          </p:nvPr>
        </p:nvSpPr>
        <p:spPr>
          <a:xfrm>
            <a:off x="378460" y="1835150"/>
            <a:ext cx="2790190" cy="2735580"/>
          </a:xfrm>
          <a:prstGeom prst="roundRect">
            <a:avLst/>
          </a:prstGeom>
          <a:solidFill>
            <a:srgbClr val="E2E6ED">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58" name="Oval 57"/>
          <p:cNvSpPr/>
          <p:nvPr/>
        </p:nvSpPr>
        <p:spPr>
          <a:xfrm>
            <a:off x="307144" y="1152410"/>
            <a:ext cx="522021" cy="522020"/>
          </a:xfrm>
          <a:prstGeom prst="ellipse">
            <a:avLst/>
          </a:prstGeom>
          <a:solidFill>
            <a:srgbClr val="9FB9C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1</a:t>
            </a:r>
            <a:endParaRPr lang="en-US" sz="1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59" name="Text Placeholder 33"/>
          <p:cNvSpPr txBox="1"/>
          <p:nvPr/>
        </p:nvSpPr>
        <p:spPr>
          <a:xfrm>
            <a:off x="340995" y="2216785"/>
            <a:ext cx="2842895" cy="2955925"/>
          </a:xfrm>
          <a:prstGeom prst="rect">
            <a:avLst/>
          </a:prstGeom>
        </p:spPr>
        <p:txBody>
          <a:bodyPr vert="horz" lIns="91440" tIns="45720" rIns="91440" bIns="45720" rtlCol="0">
            <a:noAutofit/>
          </a:bodyPr>
          <a:lstStyle>
            <a:defPPr>
              <a:defRPr lang="zh-CN"/>
            </a:defPPr>
            <a:lvl1pPr marL="171450" indent="-171450">
              <a:lnSpc>
                <a:spcPct val="150000"/>
              </a:lnSpc>
              <a:spcBef>
                <a:spcPts val="1200"/>
              </a:spcBef>
              <a:buClr>
                <a:srgbClr val="9FB9CD"/>
              </a:buClr>
              <a:buFont typeface="Wingdings" panose="05000000000000000000" pitchFamily="2" charset="2"/>
              <a:buChar char="u"/>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r>
              <a:rPr sz="1600">
                <a:cs typeface="汉仪润圆-65简" panose="00020600040101010101" pitchFamily="18" charset="-122"/>
                <a:sym typeface="汉仪润圆-65简" panose="00020600040101010101" pitchFamily="18" charset="-122"/>
              </a:rPr>
              <a:t>小米虽已进入国产手机品牌前列，但核心技术缺失成为制约品牌质量提升的关键因素。</a:t>
            </a:r>
            <a:endParaRPr sz="1600">
              <a:cs typeface="汉仪润圆-65简" panose="00020600040101010101" pitchFamily="18" charset="-122"/>
              <a:sym typeface="汉仪润圆-65简" panose="00020600040101010101" pitchFamily="18" charset="-122"/>
            </a:endParaRPr>
          </a:p>
        </p:txBody>
      </p:sp>
      <p:sp>
        <p:nvSpPr>
          <p:cNvPr id="18" name="TextBox 18"/>
          <p:cNvSpPr txBox="1"/>
          <p:nvPr/>
        </p:nvSpPr>
        <p:spPr>
          <a:xfrm>
            <a:off x="830580" y="1245235"/>
            <a:ext cx="2885440" cy="36830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sz="1800" dirty="0">
                <a:cs typeface="汉仪润圆-65简" panose="00020600040101010101" pitchFamily="18" charset="-122"/>
                <a:sym typeface="汉仪润圆-65简" panose="00020600040101010101" pitchFamily="18" charset="-122"/>
              </a:rPr>
              <a:t>核心技术问题凸显</a:t>
            </a:r>
            <a:endParaRPr lang="zh-CN" altLang="en-US" sz="1800" dirty="0">
              <a:cs typeface="汉仪润圆-65简" panose="00020600040101010101" pitchFamily="18" charset="-122"/>
              <a:sym typeface="汉仪润圆-65简" panose="00020600040101010101" pitchFamily="18" charset="-122"/>
            </a:endParaRPr>
          </a:p>
        </p:txBody>
      </p:sp>
      <p:sp>
        <p:nvSpPr>
          <p:cNvPr id="21" name="Oval 57"/>
          <p:cNvSpPr/>
          <p:nvPr/>
        </p:nvSpPr>
        <p:spPr>
          <a:xfrm>
            <a:off x="3193219" y="1152410"/>
            <a:ext cx="522021" cy="522020"/>
          </a:xfrm>
          <a:prstGeom prst="ellipse">
            <a:avLst/>
          </a:prstGeom>
          <a:solidFill>
            <a:srgbClr val="9FB9C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2</a:t>
            </a:r>
            <a:endParaRPr lang="en-US" sz="1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Text Placeholder 33"/>
          <p:cNvSpPr txBox="1"/>
          <p:nvPr/>
        </p:nvSpPr>
        <p:spPr>
          <a:xfrm>
            <a:off x="3227070" y="2216785"/>
            <a:ext cx="2842895" cy="2167890"/>
          </a:xfrm>
          <a:prstGeom prst="rect">
            <a:avLst/>
          </a:prstGeom>
        </p:spPr>
        <p:txBody>
          <a:bodyPr vert="horz" lIns="91440" tIns="45720" rIns="91440" bIns="45720" rtlCol="0">
            <a:noAutofit/>
          </a:bodyPr>
          <a:lstStyle>
            <a:defPPr>
              <a:defRPr lang="zh-CN"/>
            </a:defPPr>
            <a:lvl1pPr marL="171450" indent="-171450">
              <a:lnSpc>
                <a:spcPct val="150000"/>
              </a:lnSpc>
              <a:spcBef>
                <a:spcPts val="1200"/>
              </a:spcBef>
              <a:buClr>
                <a:srgbClr val="9FB9CD"/>
              </a:buClr>
              <a:buFont typeface="Wingdings" panose="05000000000000000000" pitchFamily="2" charset="2"/>
              <a:buChar char="u"/>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r>
              <a:rPr sz="1600">
                <a:cs typeface="汉仪润圆-65简" panose="00020600040101010101" pitchFamily="18" charset="-122"/>
                <a:sym typeface="汉仪润圆-65简" panose="00020600040101010101" pitchFamily="18" charset="-122"/>
              </a:rPr>
              <a:t>小米早期以“发烧级”为品牌定位，口号深入人心，但实际产品出现发热严重、黑屏死机等问题，用户体验受损。</a:t>
            </a:r>
            <a:endParaRPr sz="1600">
              <a:cs typeface="汉仪润圆-65简" panose="00020600040101010101" pitchFamily="18" charset="-122"/>
              <a:sym typeface="汉仪润圆-65简" panose="00020600040101010101" pitchFamily="18" charset="-122"/>
            </a:endParaRPr>
          </a:p>
        </p:txBody>
      </p:sp>
      <p:sp>
        <p:nvSpPr>
          <p:cNvPr id="23" name="TextBox 18"/>
          <p:cNvSpPr txBox="1"/>
          <p:nvPr/>
        </p:nvSpPr>
        <p:spPr>
          <a:xfrm>
            <a:off x="3619771" y="1170305"/>
            <a:ext cx="2536554" cy="700405"/>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sz="1800" dirty="0">
                <a:cs typeface="汉仪润圆-65简" panose="00020600040101010101" pitchFamily="18" charset="-122"/>
                <a:sym typeface="汉仪润圆-65简" panose="00020600040101010101" pitchFamily="18" charset="-122"/>
              </a:rPr>
              <a:t>“发烧级”定位遭遇</a:t>
            </a:r>
            <a:endParaRPr lang="zh-CN" altLang="en-US" sz="1800" dirty="0">
              <a:cs typeface="汉仪润圆-65简" panose="00020600040101010101" pitchFamily="18" charset="-122"/>
              <a:sym typeface="汉仪润圆-65简" panose="00020600040101010101" pitchFamily="18" charset="-122"/>
            </a:endParaRPr>
          </a:p>
          <a:p>
            <a:r>
              <a:rPr lang="zh-CN" altLang="en-US" sz="1800" dirty="0">
                <a:cs typeface="汉仪润圆-65简" panose="00020600040101010101" pitchFamily="18" charset="-122"/>
                <a:sym typeface="汉仪润圆-65简" panose="00020600040101010101" pitchFamily="18" charset="-122"/>
              </a:rPr>
              <a:t>现实挑战</a:t>
            </a:r>
            <a:endParaRPr lang="zh-CN" altLang="en-US" sz="1800" dirty="0">
              <a:cs typeface="汉仪润圆-65简" panose="00020600040101010101" pitchFamily="18" charset="-122"/>
              <a:sym typeface="汉仪润圆-65简" panose="00020600040101010101" pitchFamily="18" charset="-122"/>
            </a:endParaRPr>
          </a:p>
        </p:txBody>
      </p:sp>
      <p:sp>
        <p:nvSpPr>
          <p:cNvPr id="26" name="Oval 57"/>
          <p:cNvSpPr/>
          <p:nvPr/>
        </p:nvSpPr>
        <p:spPr>
          <a:xfrm>
            <a:off x="8946319" y="1152410"/>
            <a:ext cx="522021" cy="522020"/>
          </a:xfrm>
          <a:prstGeom prst="ellipse">
            <a:avLst/>
          </a:prstGeom>
          <a:solidFill>
            <a:srgbClr val="9FB9C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4</a:t>
            </a:r>
            <a:endParaRPr lang="en-US" sz="1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7" name="Text Placeholder 33"/>
          <p:cNvSpPr txBox="1"/>
          <p:nvPr/>
        </p:nvSpPr>
        <p:spPr>
          <a:xfrm>
            <a:off x="8980170" y="2216785"/>
            <a:ext cx="2842895" cy="2081530"/>
          </a:xfrm>
          <a:prstGeom prst="rect">
            <a:avLst/>
          </a:prstGeom>
        </p:spPr>
        <p:txBody>
          <a:bodyPr vert="horz" lIns="91440" tIns="45720" rIns="91440" bIns="45720" rtlCol="0">
            <a:noAutofit/>
          </a:bodyPr>
          <a:lstStyle>
            <a:defPPr>
              <a:defRPr lang="zh-CN"/>
            </a:defPPr>
            <a:lvl1pPr marL="171450" indent="-171450">
              <a:lnSpc>
                <a:spcPct val="150000"/>
              </a:lnSpc>
              <a:spcBef>
                <a:spcPts val="1200"/>
              </a:spcBef>
              <a:buClr>
                <a:srgbClr val="9FB9CD"/>
              </a:buClr>
              <a:buFont typeface="Wingdings" panose="05000000000000000000" pitchFamily="2" charset="2"/>
              <a:buChar char="u"/>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r>
              <a:rPr sz="1600">
                <a:cs typeface="汉仪润圆-65简" panose="00020600040101010101" pitchFamily="18" charset="-122"/>
                <a:sym typeface="汉仪润圆-65简" panose="00020600040101010101" pitchFamily="18" charset="-122"/>
              </a:rPr>
              <a:t>技术迭代背景下，小米面临提升科技能力、抓住5G机遇、应对行业挑战的迫切需求。</a:t>
            </a:r>
            <a:endParaRPr sz="1600">
              <a:cs typeface="汉仪润圆-65简" panose="00020600040101010101" pitchFamily="18" charset="-122"/>
              <a:sym typeface="汉仪润圆-65简" panose="00020600040101010101" pitchFamily="18" charset="-122"/>
            </a:endParaRPr>
          </a:p>
        </p:txBody>
      </p:sp>
      <p:sp>
        <p:nvSpPr>
          <p:cNvPr id="3" name="Oval 57"/>
          <p:cNvSpPr/>
          <p:nvPr>
            <p:custDataLst>
              <p:tags r:id="rId5"/>
            </p:custDataLst>
          </p:nvPr>
        </p:nvSpPr>
        <p:spPr>
          <a:xfrm>
            <a:off x="6002459" y="1152410"/>
            <a:ext cx="522021" cy="522020"/>
          </a:xfrm>
          <a:prstGeom prst="ellipse">
            <a:avLst/>
          </a:prstGeom>
          <a:solidFill>
            <a:srgbClr val="9FB9C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3</a:t>
            </a:r>
            <a:endParaRPr lang="en-US" sz="1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 Placeholder 33"/>
          <p:cNvSpPr txBox="1"/>
          <p:nvPr>
            <p:custDataLst>
              <p:tags r:id="rId6"/>
            </p:custDataLst>
          </p:nvPr>
        </p:nvSpPr>
        <p:spPr>
          <a:xfrm>
            <a:off x="6036310" y="2216785"/>
            <a:ext cx="2842895" cy="2226310"/>
          </a:xfrm>
          <a:prstGeom prst="rect">
            <a:avLst/>
          </a:prstGeom>
        </p:spPr>
        <p:txBody>
          <a:bodyPr vert="horz" lIns="91440" tIns="45720" rIns="91440" bIns="45720" rtlCol="0">
            <a:noAutofit/>
          </a:bodyPr>
          <a:lstStyle>
            <a:defPPr>
              <a:defRPr lang="zh-CN"/>
            </a:defPPr>
            <a:lvl1pPr marL="171450" indent="-171450">
              <a:lnSpc>
                <a:spcPct val="150000"/>
              </a:lnSpc>
              <a:spcBef>
                <a:spcPts val="1200"/>
              </a:spcBef>
              <a:buClr>
                <a:srgbClr val="9FB9CD"/>
              </a:buClr>
              <a:buFont typeface="Wingdings" panose="05000000000000000000" pitchFamily="2" charset="2"/>
              <a:buChar char="u"/>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r>
              <a:rPr sz="1600">
                <a:cs typeface="汉仪润圆-65简" panose="00020600040101010101" pitchFamily="18" charset="-122"/>
                <a:sym typeface="汉仪润圆-65简" panose="00020600040101010101" pitchFamily="18" charset="-122"/>
              </a:rPr>
              <a:t>小米依赖高通骁龙处理器，缺乏自主研发，与华为（自主研发麒麟处理器、系统完善）相比，创新科技能力存在差距。</a:t>
            </a:r>
            <a:endParaRPr sz="1600">
              <a:cs typeface="汉仪润圆-65简" panose="00020600040101010101" pitchFamily="18" charset="-122"/>
              <a:sym typeface="汉仪润圆-65简" panose="00020600040101010101" pitchFamily="18" charset="-122"/>
            </a:endParaRPr>
          </a:p>
        </p:txBody>
      </p:sp>
      <p:sp>
        <p:nvSpPr>
          <p:cNvPr id="5" name="TextBox 18"/>
          <p:cNvSpPr txBox="1"/>
          <p:nvPr>
            <p:custDataLst>
              <p:tags r:id="rId7"/>
            </p:custDataLst>
          </p:nvPr>
        </p:nvSpPr>
        <p:spPr>
          <a:xfrm>
            <a:off x="6637926" y="1173480"/>
            <a:ext cx="2536554" cy="700405"/>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sz="1800" dirty="0">
                <a:cs typeface="汉仪润圆-65简" panose="00020600040101010101" pitchFamily="18" charset="-122"/>
                <a:sym typeface="汉仪润圆-65简" panose="00020600040101010101" pitchFamily="18" charset="-122"/>
              </a:rPr>
              <a:t>处理器依赖与创新</a:t>
            </a:r>
            <a:endParaRPr lang="zh-CN" altLang="en-US" sz="1800" dirty="0">
              <a:cs typeface="汉仪润圆-65简" panose="00020600040101010101" pitchFamily="18" charset="-122"/>
              <a:sym typeface="汉仪润圆-65简" panose="00020600040101010101" pitchFamily="18" charset="-122"/>
            </a:endParaRPr>
          </a:p>
          <a:p>
            <a:r>
              <a:rPr lang="zh-CN" altLang="en-US" sz="1800" dirty="0">
                <a:cs typeface="汉仪润圆-65简" panose="00020600040101010101" pitchFamily="18" charset="-122"/>
                <a:sym typeface="汉仪润圆-65简" panose="00020600040101010101" pitchFamily="18" charset="-122"/>
              </a:rPr>
              <a:t>短板</a:t>
            </a:r>
            <a:endParaRPr lang="zh-CN" altLang="en-US" sz="1800" dirty="0">
              <a:cs typeface="汉仪润圆-65简" panose="00020600040101010101" pitchFamily="18" charset="-122"/>
              <a:sym typeface="汉仪润圆-65简" panose="00020600040101010101" pitchFamily="18" charset="-122"/>
            </a:endParaRPr>
          </a:p>
        </p:txBody>
      </p:sp>
      <p:sp>
        <p:nvSpPr>
          <p:cNvPr id="7" name="TextBox 18"/>
          <p:cNvSpPr txBox="1"/>
          <p:nvPr>
            <p:custDataLst>
              <p:tags r:id="rId8"/>
            </p:custDataLst>
          </p:nvPr>
        </p:nvSpPr>
        <p:spPr>
          <a:xfrm>
            <a:off x="9655175" y="1153160"/>
            <a:ext cx="2324735" cy="64516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sz="1800" dirty="0">
                <a:cs typeface="汉仪润圆-65简" panose="00020600040101010101" pitchFamily="18" charset="-122"/>
                <a:sym typeface="汉仪润圆-65简" panose="00020600040101010101" pitchFamily="18" charset="-122"/>
              </a:rPr>
              <a:t>5G时代机遇与挑战并存</a:t>
            </a:r>
            <a:endParaRPr lang="zh-CN" altLang="en-US" sz="1800" dirty="0">
              <a:cs typeface="汉仪润圆-65简" panose="00020600040101010101" pitchFamily="18" charset="-122"/>
              <a:sym typeface="汉仪润圆-65简" panose="00020600040101010101" pitchFamily="18" charset="-122"/>
            </a:endParaRPr>
          </a:p>
        </p:txBody>
      </p:sp>
      <p:sp>
        <p:nvSpPr>
          <p:cNvPr id="8" name="文本框 7"/>
          <p:cNvSpPr txBox="1"/>
          <p:nvPr/>
        </p:nvSpPr>
        <p:spPr>
          <a:xfrm>
            <a:off x="1475740" y="4641215"/>
            <a:ext cx="9045575" cy="922020"/>
          </a:xfrm>
          <a:prstGeom prst="rect">
            <a:avLst/>
          </a:prstGeom>
          <a:noFill/>
        </p:spPr>
        <p:txBody>
          <a:bodyPr wrap="square" rtlCol="0" anchor="t">
            <a:spAutoFit/>
          </a:bodyPr>
          <a:p>
            <a:r>
              <a:rPr lang="zh-CN" altLang="en-US" b="1">
                <a:solidFill>
                  <a:srgbClr val="AFAFAF"/>
                </a:solidFill>
              </a:rPr>
              <a:t>小米手机核心技术缺失对其品牌质量提升构成显著阻碍，初期“发烧级”定位遭遇产品问题反噬，与华为等品牌相比在</a:t>
            </a:r>
            <a:r>
              <a:rPr lang="zh-CN" altLang="en-US" b="1">
                <a:solidFill>
                  <a:srgbClr val="717E8D"/>
                </a:solidFill>
              </a:rPr>
              <a:t>创新与自主研发</a:t>
            </a:r>
            <a:r>
              <a:rPr lang="zh-CN" altLang="en-US" b="1">
                <a:solidFill>
                  <a:srgbClr val="AFAFAF"/>
                </a:solidFill>
              </a:rPr>
              <a:t>上存在不足。面对5G时代的变革，小米亟需</a:t>
            </a:r>
            <a:r>
              <a:rPr lang="zh-CN" altLang="en-US" b="1">
                <a:solidFill>
                  <a:srgbClr val="717E8D"/>
                </a:solidFill>
              </a:rPr>
              <a:t>提升科技能力</a:t>
            </a:r>
            <a:r>
              <a:rPr lang="zh-CN" altLang="en-US" b="1">
                <a:solidFill>
                  <a:srgbClr val="AFAFAF"/>
                </a:solidFill>
              </a:rPr>
              <a:t>以应对挑战、抓住机遇，推动品牌质量提升。</a:t>
            </a:r>
            <a:endParaRPr lang="zh-CN" altLang="en-US" b="1">
              <a:solidFill>
                <a:srgbClr val="AFAFAF"/>
              </a:solidFill>
            </a:endParaRPr>
          </a:p>
        </p:txBody>
      </p:sp>
      <p:sp>
        <p:nvSpPr>
          <p:cNvPr id="2" name="文本框 1"/>
          <p:cNvSpPr txBox="1"/>
          <p:nvPr/>
        </p:nvSpPr>
        <p:spPr>
          <a:xfrm>
            <a:off x="990600" y="247015"/>
            <a:ext cx="8751570" cy="583565"/>
          </a:xfrm>
          <a:prstGeom prst="rect">
            <a:avLst/>
          </a:prstGeom>
          <a:noFill/>
        </p:spPr>
        <p:txBody>
          <a:bodyPr wrap="square" rtlCol="0" anchor="t">
            <a:spAutoFit/>
          </a:bodyPr>
          <a:p>
            <a:r>
              <a:rPr lang="en-US" altLang="zh-CN" sz="3200" b="1" noProof="0" dirty="0" err="1">
                <a:ln>
                  <a:noFill/>
                </a:ln>
                <a:effectLst/>
                <a:uLnTx/>
                <a:uFillTx/>
                <a:latin typeface="汉仪润圆-65简" panose="00020600040101010101" pitchFamily="18" charset="-122"/>
                <a:ea typeface="汉仪润圆-65简" panose="00020600040101010101" pitchFamily="18" charset="-122"/>
                <a:cs typeface="汉仪润圆-65简" panose="00020600040101010101" pitchFamily="18" charset="-122"/>
              </a:rPr>
              <a:t>核心技术缺失，影响小米品牌质量提高 </a:t>
            </a:r>
            <a:endParaRPr lang="en-US" altLang="zh-CN" sz="3200" b="1" noProof="0" dirty="0" err="1">
              <a:ln>
                <a:noFill/>
              </a:ln>
              <a:effectLst/>
              <a:uLnTx/>
              <a:uFillTx/>
              <a:latin typeface="汉仪润圆-65简" panose="00020600040101010101" pitchFamily="18" charset="-122"/>
              <a:ea typeface="汉仪润圆-65简" panose="00020600040101010101" pitchFamily="18" charset="-122"/>
              <a:cs typeface="汉仪润圆-65简" panose="00020600040101010101" pitchFamily="18" charset="-122"/>
            </a:endParaRPr>
          </a:p>
        </p:txBody>
      </p:sp>
      <p:grpSp>
        <p:nvGrpSpPr>
          <p:cNvPr id="9" name="组合 8"/>
          <p:cNvGrpSpPr/>
          <p:nvPr/>
        </p:nvGrpSpPr>
        <p:grpSpPr>
          <a:xfrm>
            <a:off x="163830" y="413385"/>
            <a:ext cx="665480" cy="250825"/>
            <a:chOff x="690695" y="266700"/>
            <a:chExt cx="1761702" cy="533400"/>
          </a:xfrm>
        </p:grpSpPr>
        <p:sp>
          <p:nvSpPr>
            <p:cNvPr id="6" name="箭头: V 形 5"/>
            <p:cNvSpPr/>
            <p:nvPr>
              <p:custDataLst>
                <p:tags r:id="rId9"/>
              </p:custDataLst>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solidFill>
                    <a:schemeClr val="tx1"/>
                  </a:solidFill>
                </a:rPr>
                <a:t>+</a:t>
              </a:r>
              <a:endParaRPr lang="zh-CN" altLang="en-US" dirty="0">
                <a:solidFill>
                  <a:schemeClr val="tx1"/>
                </a:solidFill>
              </a:endParaRPr>
            </a:p>
          </p:txBody>
        </p:sp>
        <p:sp>
          <p:nvSpPr>
            <p:cNvPr id="10" name="箭头: V 形 6"/>
            <p:cNvSpPr/>
            <p:nvPr>
              <p:custDataLst>
                <p:tags r:id="rId10"/>
              </p:custDataLst>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1" name="箭头: V 形 7"/>
            <p:cNvSpPr/>
            <p:nvPr>
              <p:custDataLst>
                <p:tags r:id="rId11"/>
              </p:custDataLst>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userDrawn="1">
            <p:custDataLst>
              <p:tags r:id="rId1"/>
            </p:custDataLst>
          </p:nvPr>
        </p:nvSpPr>
        <p:spPr>
          <a:xfrm>
            <a:off x="8980170" y="1852295"/>
            <a:ext cx="2790190" cy="2735580"/>
          </a:xfrm>
          <a:prstGeom prst="roundRect">
            <a:avLst/>
          </a:prstGeom>
          <a:solidFill>
            <a:srgbClr val="E2E6ED">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14" name="圆角矩形 13"/>
          <p:cNvSpPr/>
          <p:nvPr userDrawn="1">
            <p:custDataLst>
              <p:tags r:id="rId2"/>
            </p:custDataLst>
          </p:nvPr>
        </p:nvSpPr>
        <p:spPr>
          <a:xfrm>
            <a:off x="6113145" y="1835150"/>
            <a:ext cx="2790190" cy="2735580"/>
          </a:xfrm>
          <a:prstGeom prst="roundRect">
            <a:avLst/>
          </a:prstGeom>
          <a:solidFill>
            <a:srgbClr val="E2E6ED">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13" name="圆角矩形 12"/>
          <p:cNvSpPr/>
          <p:nvPr userDrawn="1">
            <p:custDataLst>
              <p:tags r:id="rId3"/>
            </p:custDataLst>
          </p:nvPr>
        </p:nvSpPr>
        <p:spPr>
          <a:xfrm>
            <a:off x="3246120" y="1835150"/>
            <a:ext cx="2790190" cy="2735580"/>
          </a:xfrm>
          <a:prstGeom prst="roundRect">
            <a:avLst/>
          </a:prstGeom>
          <a:solidFill>
            <a:srgbClr val="E2E6ED">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17" name="圆角矩形 16"/>
          <p:cNvSpPr/>
          <p:nvPr userDrawn="1">
            <p:custDataLst>
              <p:tags r:id="rId4"/>
            </p:custDataLst>
          </p:nvPr>
        </p:nvSpPr>
        <p:spPr>
          <a:xfrm>
            <a:off x="378460" y="1835150"/>
            <a:ext cx="2790190" cy="2735580"/>
          </a:xfrm>
          <a:prstGeom prst="roundRect">
            <a:avLst/>
          </a:prstGeom>
          <a:solidFill>
            <a:srgbClr val="E2E6ED">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58" name="Oval 57"/>
          <p:cNvSpPr/>
          <p:nvPr/>
        </p:nvSpPr>
        <p:spPr>
          <a:xfrm>
            <a:off x="307144" y="1152410"/>
            <a:ext cx="522021" cy="522020"/>
          </a:xfrm>
          <a:prstGeom prst="ellipse">
            <a:avLst/>
          </a:prstGeom>
          <a:solidFill>
            <a:srgbClr val="9FB9C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1</a:t>
            </a:r>
            <a:endParaRPr lang="en-US" sz="1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59" name="Text Placeholder 33"/>
          <p:cNvSpPr txBox="1"/>
          <p:nvPr/>
        </p:nvSpPr>
        <p:spPr>
          <a:xfrm>
            <a:off x="340995" y="2216785"/>
            <a:ext cx="2842895" cy="2955925"/>
          </a:xfrm>
          <a:prstGeom prst="rect">
            <a:avLst/>
          </a:prstGeom>
        </p:spPr>
        <p:txBody>
          <a:bodyPr vert="horz" lIns="91440" tIns="45720" rIns="91440" bIns="45720" rtlCol="0">
            <a:noAutofit/>
          </a:bodyPr>
          <a:lstStyle>
            <a:defPPr>
              <a:defRPr lang="zh-CN"/>
            </a:defPPr>
            <a:lvl1pPr marL="171450" indent="-171450">
              <a:lnSpc>
                <a:spcPct val="150000"/>
              </a:lnSpc>
              <a:spcBef>
                <a:spcPts val="1200"/>
              </a:spcBef>
              <a:buClr>
                <a:srgbClr val="9FB9CD"/>
              </a:buClr>
              <a:buFont typeface="Wingdings" panose="05000000000000000000" pitchFamily="2" charset="2"/>
              <a:buChar char="u"/>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r>
              <a:rPr sz="1600">
                <a:cs typeface="汉仪润圆-65简" panose="00020600040101010101" pitchFamily="18" charset="-122"/>
                <a:sym typeface="汉仪润圆-65简" panose="00020600040101010101" pitchFamily="18" charset="-122"/>
              </a:rPr>
              <a:t>机构设置简陋，营销方式单一且缺乏创新，导致营销管理水平低下，影响效能发挥。</a:t>
            </a:r>
            <a:endParaRPr sz="1600">
              <a:cs typeface="汉仪润圆-65简" panose="00020600040101010101" pitchFamily="18" charset="-122"/>
              <a:sym typeface="汉仪润圆-65简" panose="00020600040101010101" pitchFamily="18" charset="-122"/>
            </a:endParaRPr>
          </a:p>
        </p:txBody>
      </p:sp>
      <p:sp>
        <p:nvSpPr>
          <p:cNvPr id="18" name="TextBox 18"/>
          <p:cNvSpPr txBox="1"/>
          <p:nvPr/>
        </p:nvSpPr>
        <p:spPr>
          <a:xfrm>
            <a:off x="830580" y="1245235"/>
            <a:ext cx="2885440" cy="36830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sz="1800" dirty="0">
                <a:cs typeface="汉仪润圆-65简" panose="00020600040101010101" pitchFamily="18" charset="-122"/>
                <a:sym typeface="汉仪润圆-65简" panose="00020600040101010101" pitchFamily="18" charset="-122"/>
              </a:rPr>
              <a:t>传统营销模式局限</a:t>
            </a:r>
            <a:endParaRPr lang="zh-CN" altLang="en-US" sz="1800" dirty="0">
              <a:cs typeface="汉仪润圆-65简" panose="00020600040101010101" pitchFamily="18" charset="-122"/>
              <a:sym typeface="汉仪润圆-65简" panose="00020600040101010101" pitchFamily="18" charset="-122"/>
            </a:endParaRPr>
          </a:p>
        </p:txBody>
      </p:sp>
      <p:sp>
        <p:nvSpPr>
          <p:cNvPr id="21" name="Oval 57"/>
          <p:cNvSpPr/>
          <p:nvPr/>
        </p:nvSpPr>
        <p:spPr>
          <a:xfrm>
            <a:off x="3193219" y="1152410"/>
            <a:ext cx="522021" cy="522020"/>
          </a:xfrm>
          <a:prstGeom prst="ellipse">
            <a:avLst/>
          </a:prstGeom>
          <a:solidFill>
            <a:srgbClr val="9FB9C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2</a:t>
            </a:r>
            <a:endParaRPr lang="en-US" sz="1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Text Placeholder 33"/>
          <p:cNvSpPr txBox="1"/>
          <p:nvPr/>
        </p:nvSpPr>
        <p:spPr>
          <a:xfrm>
            <a:off x="3227070" y="2216785"/>
            <a:ext cx="2842895" cy="2167890"/>
          </a:xfrm>
          <a:prstGeom prst="rect">
            <a:avLst/>
          </a:prstGeom>
        </p:spPr>
        <p:txBody>
          <a:bodyPr vert="horz" lIns="91440" tIns="45720" rIns="91440" bIns="45720" rtlCol="0">
            <a:noAutofit/>
          </a:bodyPr>
          <a:lstStyle>
            <a:defPPr>
              <a:defRPr lang="zh-CN"/>
            </a:defPPr>
            <a:lvl1pPr marL="171450" indent="-171450">
              <a:lnSpc>
                <a:spcPct val="150000"/>
              </a:lnSpc>
              <a:spcBef>
                <a:spcPts val="1200"/>
              </a:spcBef>
              <a:buClr>
                <a:srgbClr val="9FB9CD"/>
              </a:buClr>
              <a:buFont typeface="Wingdings" panose="05000000000000000000" pitchFamily="2" charset="2"/>
              <a:buChar char="u"/>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r>
              <a:rPr sz="1600">
                <a:cs typeface="汉仪润圆-65简" panose="00020600040101010101" pitchFamily="18" charset="-122"/>
                <a:sym typeface="汉仪润圆-65简" panose="00020600040101010101" pitchFamily="18" charset="-122"/>
              </a:rPr>
              <a:t>小米手机凭借“饥饿营销”策略破圈，成功玩转受众心理，迅速提升品牌知名度与价值，成为国产手机焦点。</a:t>
            </a:r>
            <a:endParaRPr sz="1600">
              <a:cs typeface="汉仪润圆-65简" panose="00020600040101010101" pitchFamily="18" charset="-122"/>
              <a:sym typeface="汉仪润圆-65简" panose="00020600040101010101" pitchFamily="18" charset="-122"/>
            </a:endParaRPr>
          </a:p>
        </p:txBody>
      </p:sp>
      <p:sp>
        <p:nvSpPr>
          <p:cNvPr id="23" name="TextBox 18"/>
          <p:cNvSpPr txBox="1"/>
          <p:nvPr/>
        </p:nvSpPr>
        <p:spPr>
          <a:xfrm>
            <a:off x="3619771" y="1245235"/>
            <a:ext cx="2536554" cy="36830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sz="1800" dirty="0">
                <a:cs typeface="汉仪润圆-65简" panose="00020600040101010101" pitchFamily="18" charset="-122"/>
                <a:sym typeface="汉仪润圆-65简" panose="00020600040101010101" pitchFamily="18" charset="-122"/>
              </a:rPr>
              <a:t>“饥饿营销”初期成效</a:t>
            </a:r>
            <a:endParaRPr lang="zh-CN" altLang="en-US" sz="1800" dirty="0">
              <a:cs typeface="汉仪润圆-65简" panose="00020600040101010101" pitchFamily="18" charset="-122"/>
              <a:sym typeface="汉仪润圆-65简" panose="00020600040101010101" pitchFamily="18" charset="-122"/>
            </a:endParaRPr>
          </a:p>
        </p:txBody>
      </p:sp>
      <p:sp>
        <p:nvSpPr>
          <p:cNvPr id="26" name="Oval 57"/>
          <p:cNvSpPr/>
          <p:nvPr/>
        </p:nvSpPr>
        <p:spPr>
          <a:xfrm>
            <a:off x="8946319" y="1152410"/>
            <a:ext cx="522021" cy="522020"/>
          </a:xfrm>
          <a:prstGeom prst="ellipse">
            <a:avLst/>
          </a:prstGeom>
          <a:solidFill>
            <a:srgbClr val="9FB9C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4</a:t>
            </a:r>
            <a:endParaRPr lang="en-US" sz="1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7" name="Text Placeholder 33"/>
          <p:cNvSpPr txBox="1"/>
          <p:nvPr/>
        </p:nvSpPr>
        <p:spPr>
          <a:xfrm>
            <a:off x="8980170" y="2216785"/>
            <a:ext cx="2842895" cy="2081530"/>
          </a:xfrm>
          <a:prstGeom prst="rect">
            <a:avLst/>
          </a:prstGeom>
        </p:spPr>
        <p:txBody>
          <a:bodyPr vert="horz" lIns="91440" tIns="45720" rIns="91440" bIns="45720" rtlCol="0">
            <a:noAutofit/>
          </a:bodyPr>
          <a:lstStyle>
            <a:defPPr>
              <a:defRPr lang="zh-CN"/>
            </a:defPPr>
            <a:lvl1pPr marL="171450" indent="-171450">
              <a:lnSpc>
                <a:spcPct val="150000"/>
              </a:lnSpc>
              <a:spcBef>
                <a:spcPts val="1200"/>
              </a:spcBef>
              <a:buClr>
                <a:srgbClr val="9FB9CD"/>
              </a:buClr>
              <a:buFont typeface="Wingdings" panose="05000000000000000000" pitchFamily="2" charset="2"/>
              <a:buChar char="u"/>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r>
              <a:rPr sz="1600">
                <a:cs typeface="汉仪润圆-65简" panose="00020600040101010101" pitchFamily="18" charset="-122"/>
                <a:sym typeface="汉仪润圆-65简" panose="00020600040101010101" pitchFamily="18" charset="-122"/>
              </a:rPr>
              <a:t>小米过度侧重线上营销，线下实体店稀少，售后服务不足，导致用户需求无法及时满足，引发抱怨与口碑下滑。</a:t>
            </a:r>
            <a:endParaRPr sz="1600">
              <a:cs typeface="汉仪润圆-65简" panose="00020600040101010101" pitchFamily="18" charset="-122"/>
              <a:sym typeface="汉仪润圆-65简" panose="00020600040101010101" pitchFamily="18" charset="-122"/>
            </a:endParaRPr>
          </a:p>
          <a:p>
            <a:endParaRPr sz="1600">
              <a:cs typeface="汉仪润圆-65简" panose="00020600040101010101" pitchFamily="18" charset="-122"/>
              <a:sym typeface="汉仪润圆-65简" panose="00020600040101010101" pitchFamily="18" charset="-122"/>
            </a:endParaRPr>
          </a:p>
          <a:p>
            <a:pPr marL="0" indent="0">
              <a:buNone/>
            </a:pPr>
            <a:endParaRPr sz="1600">
              <a:cs typeface="汉仪润圆-65简" panose="00020600040101010101" pitchFamily="18" charset="-122"/>
              <a:sym typeface="汉仪润圆-65简" panose="00020600040101010101" pitchFamily="18" charset="-122"/>
            </a:endParaRPr>
          </a:p>
        </p:txBody>
      </p:sp>
      <p:sp>
        <p:nvSpPr>
          <p:cNvPr id="3" name="Oval 57"/>
          <p:cNvSpPr/>
          <p:nvPr>
            <p:custDataLst>
              <p:tags r:id="rId5"/>
            </p:custDataLst>
          </p:nvPr>
        </p:nvSpPr>
        <p:spPr>
          <a:xfrm>
            <a:off x="6002459" y="1152410"/>
            <a:ext cx="522021" cy="522020"/>
          </a:xfrm>
          <a:prstGeom prst="ellipse">
            <a:avLst/>
          </a:prstGeom>
          <a:solidFill>
            <a:srgbClr val="9FB9C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3</a:t>
            </a:r>
            <a:endParaRPr lang="en-US" sz="1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 Placeholder 33"/>
          <p:cNvSpPr txBox="1"/>
          <p:nvPr>
            <p:custDataLst>
              <p:tags r:id="rId6"/>
            </p:custDataLst>
          </p:nvPr>
        </p:nvSpPr>
        <p:spPr>
          <a:xfrm>
            <a:off x="6036310" y="2216785"/>
            <a:ext cx="2842895" cy="2226310"/>
          </a:xfrm>
          <a:prstGeom prst="rect">
            <a:avLst/>
          </a:prstGeom>
        </p:spPr>
        <p:txBody>
          <a:bodyPr vert="horz" lIns="91440" tIns="45720" rIns="91440" bIns="45720" rtlCol="0">
            <a:noAutofit/>
          </a:bodyPr>
          <a:lstStyle>
            <a:defPPr>
              <a:defRPr lang="zh-CN"/>
            </a:defPPr>
            <a:lvl1pPr marL="171450" indent="-171450">
              <a:lnSpc>
                <a:spcPct val="150000"/>
              </a:lnSpc>
              <a:spcBef>
                <a:spcPts val="1200"/>
              </a:spcBef>
              <a:buClr>
                <a:srgbClr val="9FB9CD"/>
              </a:buClr>
              <a:buFont typeface="Wingdings" panose="05000000000000000000" pitchFamily="2" charset="2"/>
              <a:buChar char="u"/>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r>
              <a:rPr sz="1600">
                <a:cs typeface="汉仪润圆-65简" panose="00020600040101010101" pitchFamily="18" charset="-122"/>
                <a:sym typeface="汉仪润圆-65简" panose="00020600040101010101" pitchFamily="18" charset="-122"/>
              </a:rPr>
              <a:t>过度依赖“饥饿营销”导致受众疲劳，对品牌产生负面情绪。官网抢购虽一度引发新鲜感，但长期供不应求使消费者转向竞品，形成口碑差评。</a:t>
            </a:r>
            <a:endParaRPr sz="1600">
              <a:cs typeface="汉仪润圆-65简" panose="00020600040101010101" pitchFamily="18" charset="-122"/>
              <a:sym typeface="汉仪润圆-65简" panose="00020600040101010101" pitchFamily="18" charset="-122"/>
            </a:endParaRPr>
          </a:p>
        </p:txBody>
      </p:sp>
      <p:sp>
        <p:nvSpPr>
          <p:cNvPr id="5" name="TextBox 18"/>
          <p:cNvSpPr txBox="1"/>
          <p:nvPr>
            <p:custDataLst>
              <p:tags r:id="rId7"/>
            </p:custDataLst>
          </p:nvPr>
        </p:nvSpPr>
        <p:spPr>
          <a:xfrm>
            <a:off x="6443616" y="1245235"/>
            <a:ext cx="2536554" cy="36830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sz="1800" dirty="0">
                <a:cs typeface="汉仪润圆-65简" panose="00020600040101010101" pitchFamily="18" charset="-122"/>
                <a:sym typeface="汉仪润圆-65简" panose="00020600040101010101" pitchFamily="18" charset="-122"/>
              </a:rPr>
              <a:t>“饥饿营销”长期效应</a:t>
            </a:r>
            <a:endParaRPr lang="zh-CN" altLang="en-US" sz="1800" dirty="0">
              <a:cs typeface="汉仪润圆-65简" panose="00020600040101010101" pitchFamily="18" charset="-122"/>
              <a:sym typeface="汉仪润圆-65简" panose="00020600040101010101" pitchFamily="18" charset="-122"/>
            </a:endParaRPr>
          </a:p>
        </p:txBody>
      </p:sp>
      <p:sp>
        <p:nvSpPr>
          <p:cNvPr id="7" name="TextBox 18"/>
          <p:cNvSpPr txBox="1"/>
          <p:nvPr>
            <p:custDataLst>
              <p:tags r:id="rId8"/>
            </p:custDataLst>
          </p:nvPr>
        </p:nvSpPr>
        <p:spPr>
          <a:xfrm>
            <a:off x="9568815" y="1245235"/>
            <a:ext cx="2324735" cy="36830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sz="1800" dirty="0">
                <a:cs typeface="汉仪润圆-65简" panose="00020600040101010101" pitchFamily="18" charset="-122"/>
                <a:sym typeface="汉仪润圆-65简" panose="00020600040101010101" pitchFamily="18" charset="-122"/>
              </a:rPr>
              <a:t>线上线下营销失衡</a:t>
            </a:r>
            <a:endParaRPr lang="zh-CN" altLang="en-US" sz="1800" dirty="0">
              <a:cs typeface="汉仪润圆-65简" panose="00020600040101010101" pitchFamily="18" charset="-122"/>
              <a:sym typeface="汉仪润圆-65简" panose="00020600040101010101" pitchFamily="18" charset="-122"/>
            </a:endParaRPr>
          </a:p>
        </p:txBody>
      </p:sp>
      <p:sp>
        <p:nvSpPr>
          <p:cNvPr id="8" name="文本框 7"/>
          <p:cNvSpPr txBox="1"/>
          <p:nvPr/>
        </p:nvSpPr>
        <p:spPr>
          <a:xfrm>
            <a:off x="1475740" y="4641215"/>
            <a:ext cx="9045575" cy="922020"/>
          </a:xfrm>
          <a:prstGeom prst="rect">
            <a:avLst/>
          </a:prstGeom>
          <a:noFill/>
        </p:spPr>
        <p:txBody>
          <a:bodyPr wrap="square" rtlCol="0" anchor="t">
            <a:spAutoFit/>
          </a:bodyPr>
          <a:p>
            <a:r>
              <a:rPr lang="zh-CN" altLang="en-US" b="1">
                <a:solidFill>
                  <a:srgbClr val="AFAFAF"/>
                </a:solidFill>
              </a:rPr>
              <a:t>小米手机曾以“饥饿营销”策略取得显著成效，但</a:t>
            </a:r>
            <a:r>
              <a:rPr lang="zh-CN" altLang="en-US" b="1">
                <a:solidFill>
                  <a:srgbClr val="717E8D"/>
                </a:solidFill>
              </a:rPr>
              <a:t>过度</a:t>
            </a:r>
            <a:r>
              <a:rPr lang="zh-CN" altLang="en-US" b="1">
                <a:solidFill>
                  <a:srgbClr val="AFAFAF"/>
                </a:solidFill>
              </a:rPr>
              <a:t>依赖导致受众疲劳，口碑下降。同时，线上线下营销</a:t>
            </a:r>
            <a:r>
              <a:rPr lang="zh-CN" altLang="en-US" b="1">
                <a:solidFill>
                  <a:srgbClr val="717E8D"/>
                </a:solidFill>
              </a:rPr>
              <a:t>失衡</a:t>
            </a:r>
            <a:r>
              <a:rPr lang="zh-CN" altLang="en-US" b="1">
                <a:solidFill>
                  <a:srgbClr val="AFAFAF"/>
                </a:solidFill>
              </a:rPr>
              <a:t>，线下服务短板明显，影响品牌美誉度塑造与传播。小米需调整营销策略，平衡线上线下，提升服务质量，以维护并提升品牌声誉。</a:t>
            </a:r>
            <a:endParaRPr lang="zh-CN" altLang="en-US" b="1">
              <a:solidFill>
                <a:srgbClr val="AFAFAF"/>
              </a:solidFill>
            </a:endParaRPr>
          </a:p>
        </p:txBody>
      </p:sp>
      <p:sp>
        <p:nvSpPr>
          <p:cNvPr id="2" name="文本框 1"/>
          <p:cNvSpPr txBox="1"/>
          <p:nvPr/>
        </p:nvSpPr>
        <p:spPr>
          <a:xfrm>
            <a:off x="990600" y="247015"/>
            <a:ext cx="8751570" cy="583565"/>
          </a:xfrm>
          <a:prstGeom prst="rect">
            <a:avLst/>
          </a:prstGeom>
          <a:noFill/>
        </p:spPr>
        <p:txBody>
          <a:bodyPr wrap="square" rtlCol="0" anchor="t">
            <a:spAutoFit/>
          </a:bodyPr>
          <a:p>
            <a:r>
              <a:rPr lang="en-US" altLang="zh-CN" sz="3200" b="1" noProof="0" dirty="0" err="1">
                <a:ln>
                  <a:noFill/>
                </a:ln>
                <a:effectLst/>
                <a:uLnTx/>
                <a:uFillTx/>
                <a:latin typeface="汉仪润圆-65简" panose="00020600040101010101" pitchFamily="18" charset="-122"/>
                <a:ea typeface="汉仪润圆-65简" panose="00020600040101010101" pitchFamily="18" charset="-122"/>
                <a:cs typeface="汉仪润圆-65简" panose="00020600040101010101" pitchFamily="18" charset="-122"/>
              </a:rPr>
              <a:t>营销方式单调，影响小米品牌美誉度形成 </a:t>
            </a:r>
            <a:endParaRPr lang="en-US" altLang="zh-CN" sz="3200" b="1" noProof="0" dirty="0" err="1">
              <a:ln>
                <a:noFill/>
              </a:ln>
              <a:effectLst/>
              <a:uLnTx/>
              <a:uFillTx/>
              <a:latin typeface="汉仪润圆-65简" panose="00020600040101010101" pitchFamily="18" charset="-122"/>
              <a:ea typeface="汉仪润圆-65简" panose="00020600040101010101" pitchFamily="18" charset="-122"/>
              <a:cs typeface="汉仪润圆-65简" panose="00020600040101010101" pitchFamily="18" charset="-122"/>
            </a:endParaRPr>
          </a:p>
        </p:txBody>
      </p:sp>
      <p:grpSp>
        <p:nvGrpSpPr>
          <p:cNvPr id="9" name="组合 8"/>
          <p:cNvGrpSpPr/>
          <p:nvPr/>
        </p:nvGrpSpPr>
        <p:grpSpPr>
          <a:xfrm>
            <a:off x="163830" y="413385"/>
            <a:ext cx="665480" cy="250825"/>
            <a:chOff x="690695" y="266700"/>
            <a:chExt cx="1761702" cy="533400"/>
          </a:xfrm>
        </p:grpSpPr>
        <p:sp>
          <p:nvSpPr>
            <p:cNvPr id="6" name="箭头: V 形 5"/>
            <p:cNvSpPr/>
            <p:nvPr>
              <p:custDataLst>
                <p:tags r:id="rId9"/>
              </p:custDataLst>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solidFill>
                    <a:schemeClr val="tx1"/>
                  </a:solidFill>
                </a:rPr>
                <a:t>+</a:t>
              </a:r>
              <a:endParaRPr lang="zh-CN" altLang="en-US" dirty="0">
                <a:solidFill>
                  <a:schemeClr val="tx1"/>
                </a:solidFill>
              </a:endParaRPr>
            </a:p>
          </p:txBody>
        </p:sp>
        <p:sp>
          <p:nvSpPr>
            <p:cNvPr id="10" name="箭头: V 形 6"/>
            <p:cNvSpPr/>
            <p:nvPr>
              <p:custDataLst>
                <p:tags r:id="rId10"/>
              </p:custDataLst>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1" name="箭头: V 形 7"/>
            <p:cNvSpPr/>
            <p:nvPr>
              <p:custDataLst>
                <p:tags r:id="rId11"/>
              </p:custDataLst>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userDrawn="1"/>
        </p:nvSpPr>
        <p:spPr>
          <a:xfrm>
            <a:off x="3407406" y="2654496"/>
            <a:ext cx="8784571" cy="1073208"/>
          </a:xfrm>
          <a:prstGeom prst="roundRect">
            <a:avLst/>
          </a:prstGeom>
          <a:solidFill>
            <a:srgbClr val="E2E6ED">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10" name="Oval 9"/>
          <p:cNvSpPr/>
          <p:nvPr/>
        </p:nvSpPr>
        <p:spPr>
          <a:xfrm>
            <a:off x="985490" y="1726613"/>
            <a:ext cx="3363154" cy="335209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3" name="Oval 22"/>
          <p:cNvSpPr/>
          <p:nvPr/>
        </p:nvSpPr>
        <p:spPr>
          <a:xfrm>
            <a:off x="1140352" y="1516570"/>
            <a:ext cx="1628815" cy="1617751"/>
          </a:xfrm>
          <a:prstGeom prst="ellipse">
            <a:avLst/>
          </a:prstGeom>
          <a:solidFill>
            <a:srgbClr val="9FB9C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spc="100">
                <a:solidFill>
                  <a:schemeClr val="lt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01</a:t>
            </a:r>
            <a:endParaRPr lang="en-US" altLang="zh-CN" sz="1200" spc="100">
              <a:solidFill>
                <a:schemeClr val="lt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9" name="Kotak Teks 21"/>
          <p:cNvSpPr txBox="1"/>
          <p:nvPr/>
        </p:nvSpPr>
        <p:spPr>
          <a:xfrm>
            <a:off x="4422393" y="2791376"/>
            <a:ext cx="4380163" cy="936307"/>
          </a:xfrm>
          <a:prstGeom prst="rect">
            <a:avLst/>
          </a:prstGeom>
          <a:noFill/>
        </p:spPr>
        <p:txBody>
          <a:bodyPr wrap="square" rtlCol="0">
            <a:no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pPr algn="ctr"/>
            <a:r>
              <a:rPr lang="en-US" altLang="zh-CN" sz="4000" dirty="0">
                <a:solidFill>
                  <a:schemeClr val="tx1">
                    <a:lumMod val="75000"/>
                    <a:lumOff val="25000"/>
                  </a:schemeClr>
                </a:solidFill>
                <a:cs typeface="汉仪润圆-65简" panose="00020600040101010101" pitchFamily="18" charset="-122"/>
                <a:sym typeface="汉仪润圆-65简" panose="00020600040101010101" pitchFamily="18" charset="-122"/>
              </a:rPr>
              <a:t>06 其他品牌对比</a:t>
            </a:r>
            <a:endParaRPr lang="en-US" altLang="zh-CN" sz="4000" dirty="0">
              <a:solidFill>
                <a:schemeClr val="tx1">
                  <a:lumMod val="75000"/>
                  <a:lumOff val="25000"/>
                </a:schemeClr>
              </a:solidFill>
              <a:cs typeface="汉仪润圆-65简" panose="00020600040101010101" pitchFamily="18" charset="-122"/>
              <a:sym typeface="汉仪润圆-65简" panose="00020600040101010101" pitchFamily="18" charset="-122"/>
            </a:endParaRPr>
          </a:p>
        </p:txBody>
      </p:sp>
      <p:sp>
        <p:nvSpPr>
          <p:cNvPr id="22" name="Kotak Teks 3"/>
          <p:cNvSpPr txBox="1"/>
          <p:nvPr/>
        </p:nvSpPr>
        <p:spPr>
          <a:xfrm>
            <a:off x="3720713" y="393436"/>
            <a:ext cx="5526405" cy="521970"/>
          </a:xfrm>
          <a:prstGeom prst="rect">
            <a:avLst/>
          </a:prstGeom>
          <a:noFill/>
        </p:spPr>
        <p:txBody>
          <a:bodyPr wrap="none" rtlCol="0">
            <a:spAutoFit/>
          </a:bodyPr>
          <a:lstStyle>
            <a:defPPr>
              <a:defRPr lang="zh-CN"/>
            </a:defPPr>
            <a:lvl1pPr algn="ctr">
              <a:defRPr sz="3600" b="1">
                <a:solidFill>
                  <a:schemeClr val="tx1">
                    <a:lumMod val="75000"/>
                    <a:lumOff val="25000"/>
                  </a:schemeClr>
                </a:solidFill>
                <a:latin typeface="汉仪润圆-65简" panose="00020600040101010101" pitchFamily="18" charset="-122"/>
                <a:ea typeface="汉仪润圆-65简" panose="00020600040101010101" pitchFamily="18" charset="-122"/>
              </a:defRPr>
            </a:lvl1pPr>
          </a:lstStyle>
          <a:p>
            <a:pPr algn="l"/>
            <a:r>
              <a:rPr lang="en-ID" sz="2800" dirty="0">
                <a:cs typeface="汉仪润圆-65简" panose="00020600040101010101" pitchFamily="18" charset="-122"/>
                <a:sym typeface="汉仪润圆-65简" panose="00020600040101010101" pitchFamily="18" charset="-122"/>
              </a:rPr>
              <a:t>让每个人都能享受到科技的乐趣！</a:t>
            </a:r>
            <a:endParaRPr lang="en-ID" sz="2800" dirty="0">
              <a:cs typeface="汉仪润圆-65简" panose="00020600040101010101" pitchFamily="18" charset="-122"/>
              <a:sym typeface="汉仪润圆-65简" panose="00020600040101010101" pitchFamily="18" charset="-122"/>
            </a:endParaRPr>
          </a:p>
        </p:txBody>
      </p:sp>
      <p:sp>
        <p:nvSpPr>
          <p:cNvPr id="101" name="Kotak Teks 21"/>
          <p:cNvSpPr txBox="1"/>
          <p:nvPr/>
        </p:nvSpPr>
        <p:spPr>
          <a:xfrm>
            <a:off x="4984750" y="208029"/>
            <a:ext cx="2222500" cy="261610"/>
          </a:xfrm>
          <a:prstGeom prst="rect">
            <a:avLst/>
          </a:prstGeom>
          <a:noFill/>
        </p:spPr>
        <p:txBody>
          <a:bodyPr wrap="square" rtlCol="0">
            <a:spAutoFit/>
          </a:bodyPr>
          <a:lstStyle/>
          <a:p>
            <a:pPr algn="ctr"/>
            <a:r>
              <a:rPr lang="en-US" sz="1100" spc="200">
                <a:solidFill>
                  <a:schemeClr val="tx1">
                    <a:lumMod val="85000"/>
                    <a:lumOff val="15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DIGITECH LEADERS</a:t>
            </a:r>
            <a:endParaRPr lang="en-ID" sz="1100" spc="200" dirty="0">
              <a:solidFill>
                <a:schemeClr val="tx1">
                  <a:lumMod val="85000"/>
                  <a:lumOff val="15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pic>
        <p:nvPicPr>
          <p:cNvPr id="2" name="图片占位符 1"/>
          <p:cNvPicPr>
            <a:picLocks noGrp="1" noChangeAspect="1"/>
          </p:cNvPicPr>
          <p:nvPr>
            <p:ph type="pic" sz="quarter" idx="12"/>
          </p:nvPr>
        </p:nvPicPr>
        <p:blipFill>
          <a:blip r:embed="rId1" cstate="print">
            <a:extLst>
              <a:ext uri="{28A0092B-C50C-407E-A947-70E740481C1C}">
                <a14:useLocalDpi xmlns:a14="http://schemas.microsoft.com/office/drawing/2010/main" val="0"/>
              </a:ext>
            </a:extLst>
          </a:blip>
          <a:srcRect l="22243" r="22243"/>
          <a:stretch>
            <a:fillRect/>
          </a:stretch>
        </p:blipFill>
        <p:spPr>
          <a:xfrm>
            <a:off x="1231203" y="1941600"/>
            <a:ext cx="2781857" cy="2815236"/>
          </a:xfr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userDrawn="1"/>
        </p:nvSpPr>
        <p:spPr>
          <a:xfrm>
            <a:off x="3407406" y="2654496"/>
            <a:ext cx="8784571" cy="1073208"/>
          </a:xfrm>
          <a:prstGeom prst="roundRect">
            <a:avLst/>
          </a:prstGeom>
          <a:solidFill>
            <a:srgbClr val="E2E6ED">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10" name="Oval 9"/>
          <p:cNvSpPr/>
          <p:nvPr/>
        </p:nvSpPr>
        <p:spPr>
          <a:xfrm>
            <a:off x="985490" y="1726613"/>
            <a:ext cx="3363154" cy="335209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3" name="Oval 22"/>
          <p:cNvSpPr/>
          <p:nvPr/>
        </p:nvSpPr>
        <p:spPr>
          <a:xfrm>
            <a:off x="1140352" y="1516570"/>
            <a:ext cx="1628815" cy="1617751"/>
          </a:xfrm>
          <a:prstGeom prst="ellipse">
            <a:avLst/>
          </a:prstGeom>
          <a:solidFill>
            <a:srgbClr val="9FB9C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spc="100">
                <a:solidFill>
                  <a:schemeClr val="lt1"/>
                </a:solidFill>
                <a:latin typeface="汉仪润圆-65简" charset="0"/>
                <a:ea typeface="汉仪润圆-65简" charset="0"/>
                <a:cs typeface="汉仪润圆-65简" charset="0"/>
              </a:rPr>
              <a:t>01</a:t>
            </a:r>
            <a:endParaRPr lang="en-US" altLang="zh-CN" sz="1200" spc="100">
              <a:solidFill>
                <a:schemeClr val="lt1"/>
              </a:solidFill>
              <a:latin typeface="汉仪润圆-65简" charset="0"/>
              <a:ea typeface="汉仪润圆-65简" charset="0"/>
              <a:cs typeface="汉仪润圆-65简" charset="0"/>
            </a:endParaRPr>
          </a:p>
        </p:txBody>
      </p:sp>
      <p:sp>
        <p:nvSpPr>
          <p:cNvPr id="49" name="Kotak Teks 21"/>
          <p:cNvSpPr txBox="1"/>
          <p:nvPr/>
        </p:nvSpPr>
        <p:spPr>
          <a:xfrm>
            <a:off x="4422393" y="2791376"/>
            <a:ext cx="4380163" cy="936307"/>
          </a:xfrm>
          <a:prstGeom prst="rect">
            <a:avLst/>
          </a:prstGeom>
          <a:noFill/>
        </p:spPr>
        <p:txBody>
          <a:bodyPr wrap="square" rtlCol="0">
            <a:no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pPr algn="ctr"/>
            <a:r>
              <a:rPr lang="en-US" altLang="zh-CN" sz="4000" dirty="0">
                <a:solidFill>
                  <a:schemeClr val="tx1">
                    <a:lumMod val="75000"/>
                    <a:lumOff val="25000"/>
                  </a:schemeClr>
                </a:solidFill>
              </a:rPr>
              <a:t>01 </a:t>
            </a:r>
            <a:r>
              <a:rPr lang="zh-CN" altLang="en-US" sz="4000" dirty="0">
                <a:solidFill>
                  <a:schemeClr val="tx1">
                    <a:lumMod val="75000"/>
                    <a:lumOff val="25000"/>
                  </a:schemeClr>
                </a:solidFill>
              </a:rPr>
              <a:t>选题原因</a:t>
            </a:r>
            <a:endParaRPr sz="4000"/>
          </a:p>
        </p:txBody>
      </p:sp>
      <p:sp>
        <p:nvSpPr>
          <p:cNvPr id="22" name="Kotak Teks 3"/>
          <p:cNvSpPr txBox="1"/>
          <p:nvPr/>
        </p:nvSpPr>
        <p:spPr>
          <a:xfrm>
            <a:off x="3720713" y="393436"/>
            <a:ext cx="5526405" cy="521970"/>
          </a:xfrm>
          <a:prstGeom prst="rect">
            <a:avLst/>
          </a:prstGeom>
          <a:noFill/>
        </p:spPr>
        <p:txBody>
          <a:bodyPr wrap="none" rtlCol="0">
            <a:spAutoFit/>
          </a:bodyPr>
          <a:lstStyle>
            <a:defPPr>
              <a:defRPr lang="zh-CN"/>
            </a:defPPr>
            <a:lvl1pPr algn="ctr">
              <a:defRPr sz="3600" b="1">
                <a:solidFill>
                  <a:schemeClr val="tx1">
                    <a:lumMod val="75000"/>
                    <a:lumOff val="25000"/>
                  </a:schemeClr>
                </a:solidFill>
                <a:latin typeface="汉仪润圆-65简" panose="00020600040101010101" pitchFamily="18" charset="-122"/>
                <a:ea typeface="汉仪润圆-65简" panose="00020600040101010101" pitchFamily="18" charset="-122"/>
              </a:defRPr>
            </a:lvl1pPr>
          </a:lstStyle>
          <a:p>
            <a:pPr algn="l"/>
            <a:r>
              <a:rPr lang="en-ID" sz="2800" dirty="0">
                <a:cs typeface="汉仪润圆-65简" panose="00020600040101010101" pitchFamily="18" charset="-122"/>
                <a:sym typeface="汉仪润圆-65简" panose="00020600040101010101" pitchFamily="18" charset="-122"/>
              </a:rPr>
              <a:t>让每个人都能享受到科技的乐趣！</a:t>
            </a:r>
            <a:endParaRPr lang="en-ID" sz="2800" dirty="0">
              <a:cs typeface="汉仪润圆-65简" panose="00020600040101010101" pitchFamily="18" charset="-122"/>
              <a:sym typeface="汉仪润圆-65简" panose="00020600040101010101" pitchFamily="18" charset="-122"/>
            </a:endParaRPr>
          </a:p>
        </p:txBody>
      </p:sp>
      <p:sp>
        <p:nvSpPr>
          <p:cNvPr id="101" name="Kotak Teks 21"/>
          <p:cNvSpPr txBox="1"/>
          <p:nvPr/>
        </p:nvSpPr>
        <p:spPr>
          <a:xfrm>
            <a:off x="4984750" y="208029"/>
            <a:ext cx="2222500" cy="261610"/>
          </a:xfrm>
          <a:prstGeom prst="rect">
            <a:avLst/>
          </a:prstGeom>
          <a:noFill/>
        </p:spPr>
        <p:txBody>
          <a:bodyPr wrap="square" rtlCol="0">
            <a:spAutoFit/>
          </a:bodyPr>
          <a:lstStyle/>
          <a:p>
            <a:pPr algn="ctr"/>
            <a:r>
              <a:rPr lang="en-US" sz="1100" spc="200">
                <a:solidFill>
                  <a:schemeClr val="tx1">
                    <a:lumMod val="85000"/>
                    <a:lumOff val="15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DIGITECH LEADERS</a:t>
            </a:r>
            <a:endParaRPr lang="en-ID" sz="1100" spc="200" dirty="0">
              <a:solidFill>
                <a:schemeClr val="tx1">
                  <a:lumMod val="85000"/>
                  <a:lumOff val="15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pic>
        <p:nvPicPr>
          <p:cNvPr id="2" name="图片占位符 1"/>
          <p:cNvPicPr>
            <a:picLocks noGrp="1" noChangeAspect="1"/>
          </p:cNvPicPr>
          <p:nvPr>
            <p:ph type="pic" sz="quarter" idx="12"/>
          </p:nvPr>
        </p:nvPicPr>
        <p:blipFill>
          <a:blip r:embed="rId1" cstate="print">
            <a:extLst>
              <a:ext uri="{28A0092B-C50C-407E-A947-70E740481C1C}">
                <a14:useLocalDpi xmlns:a14="http://schemas.microsoft.com/office/drawing/2010/main" val="0"/>
              </a:ext>
            </a:extLst>
          </a:blip>
          <a:srcRect l="22243" r="22243"/>
          <a:stretch>
            <a:fillRect/>
          </a:stretch>
        </p:blipFill>
        <p:spPr>
          <a:xfrm>
            <a:off x="1231203" y="1941600"/>
            <a:ext cx="2781857" cy="2815236"/>
          </a:xfr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5" name="Text1"/>
          <p:cNvSpPr/>
          <p:nvPr>
            <p:custDataLst>
              <p:tags r:id="rId1"/>
            </p:custDataLst>
          </p:nvPr>
        </p:nvSpPr>
        <p:spPr bwMode="auto">
          <a:xfrm>
            <a:off x="4411506" y="3701760"/>
            <a:ext cx="1575058" cy="1751348"/>
          </a:xfrm>
          <a:custGeom>
            <a:avLst/>
            <a:gdLst>
              <a:gd name="T0" fmla="*/ 1521 w 1521"/>
              <a:gd name="T1" fmla="*/ 934 h 1692"/>
              <a:gd name="T2" fmla="*/ 1226 w 1521"/>
              <a:gd name="T3" fmla="*/ 873 h 1692"/>
              <a:gd name="T4" fmla="*/ 983 w 1521"/>
              <a:gd name="T5" fmla="*/ 712 h 1692"/>
              <a:gd name="T6" fmla="*/ 820 w 1521"/>
              <a:gd name="T7" fmla="*/ 470 h 1692"/>
              <a:gd name="T8" fmla="*/ 761 w 1521"/>
              <a:gd name="T9" fmla="*/ 174 h 1692"/>
              <a:gd name="T10" fmla="*/ 294 w 1521"/>
              <a:gd name="T11" fmla="*/ 174 h 1692"/>
              <a:gd name="T12" fmla="*/ 193 w 1521"/>
              <a:gd name="T13" fmla="*/ 0 h 1692"/>
              <a:gd name="T14" fmla="*/ 93 w 1521"/>
              <a:gd name="T15" fmla="*/ 174 h 1692"/>
              <a:gd name="T16" fmla="*/ 0 w 1521"/>
              <a:gd name="T17" fmla="*/ 174 h 1692"/>
              <a:gd name="T18" fmla="*/ 1521 w 1521"/>
              <a:gd name="T19" fmla="*/ 1692 h 1692"/>
              <a:gd name="T20" fmla="*/ 1521 w 1521"/>
              <a:gd name="T21" fmla="*/ 1602 h 1692"/>
              <a:gd name="T22" fmla="*/ 1350 w 1521"/>
              <a:gd name="T23" fmla="*/ 1503 h 1692"/>
              <a:gd name="T24" fmla="*/ 1521 w 1521"/>
              <a:gd name="T25" fmla="*/ 1404 h 1692"/>
              <a:gd name="T26" fmla="*/ 1521 w 1521"/>
              <a:gd name="T27" fmla="*/ 934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1" h="1692">
                <a:moveTo>
                  <a:pt x="1521" y="934"/>
                </a:moveTo>
                <a:cubicBezTo>
                  <a:pt x="1419" y="934"/>
                  <a:pt x="1320" y="912"/>
                  <a:pt x="1226" y="873"/>
                </a:cubicBezTo>
                <a:cubicBezTo>
                  <a:pt x="1135" y="836"/>
                  <a:pt x="1054" y="781"/>
                  <a:pt x="983" y="712"/>
                </a:cubicBezTo>
                <a:cubicBezTo>
                  <a:pt x="915" y="641"/>
                  <a:pt x="859" y="561"/>
                  <a:pt x="820" y="470"/>
                </a:cubicBezTo>
                <a:cubicBezTo>
                  <a:pt x="781" y="376"/>
                  <a:pt x="761" y="276"/>
                  <a:pt x="761" y="174"/>
                </a:cubicBezTo>
                <a:cubicBezTo>
                  <a:pt x="554" y="174"/>
                  <a:pt x="403" y="174"/>
                  <a:pt x="294" y="174"/>
                </a:cubicBezTo>
                <a:cubicBezTo>
                  <a:pt x="193" y="0"/>
                  <a:pt x="193" y="0"/>
                  <a:pt x="193" y="0"/>
                </a:cubicBezTo>
                <a:cubicBezTo>
                  <a:pt x="93" y="174"/>
                  <a:pt x="93" y="174"/>
                  <a:pt x="93" y="174"/>
                </a:cubicBezTo>
                <a:cubicBezTo>
                  <a:pt x="0" y="174"/>
                  <a:pt x="0" y="174"/>
                  <a:pt x="0" y="174"/>
                </a:cubicBezTo>
                <a:cubicBezTo>
                  <a:pt x="0" y="1011"/>
                  <a:pt x="682" y="1692"/>
                  <a:pt x="1521" y="1692"/>
                </a:cubicBezTo>
                <a:cubicBezTo>
                  <a:pt x="1521" y="1661"/>
                  <a:pt x="1521" y="1631"/>
                  <a:pt x="1521" y="1602"/>
                </a:cubicBezTo>
                <a:cubicBezTo>
                  <a:pt x="1350" y="1503"/>
                  <a:pt x="1350" y="1503"/>
                  <a:pt x="1350" y="1503"/>
                </a:cubicBezTo>
                <a:cubicBezTo>
                  <a:pt x="1521" y="1404"/>
                  <a:pt x="1521" y="1404"/>
                  <a:pt x="1521" y="1404"/>
                </a:cubicBezTo>
                <a:cubicBezTo>
                  <a:pt x="1521" y="934"/>
                  <a:pt x="1521" y="934"/>
                  <a:pt x="1521" y="934"/>
                </a:cubicBezTo>
                <a:close/>
              </a:path>
            </a:pathLst>
          </a:custGeom>
          <a:solidFill>
            <a:srgbClr val="9FB9CD"/>
          </a:solidFill>
          <a:ln w="9525" cap="flat">
            <a:noFill/>
            <a:prstDash val="solid"/>
            <a:miter/>
          </a:ln>
        </p:spPr>
        <p:txBody>
          <a:bodyPr rtlCol="0" anchor="ctr"/>
          <a:p>
            <a:endParaRPr lang="en-US" dirty="0">
              <a:latin typeface="微软雅黑" panose="020B0503020204020204" pitchFamily="34" charset="-122"/>
              <a:ea typeface="微软雅黑" panose="020B0503020204020204" pitchFamily="34" charset="-122"/>
            </a:endParaRPr>
          </a:p>
        </p:txBody>
      </p:sp>
      <p:sp>
        <p:nvSpPr>
          <p:cNvPr id="12" name="Text2"/>
          <p:cNvSpPr/>
          <p:nvPr>
            <p:custDataLst>
              <p:tags r:id="rId2"/>
            </p:custDataLst>
          </p:nvPr>
        </p:nvSpPr>
        <p:spPr bwMode="auto">
          <a:xfrm>
            <a:off x="5929125" y="3888096"/>
            <a:ext cx="1754238" cy="1572166"/>
          </a:xfrm>
          <a:custGeom>
            <a:avLst/>
            <a:gdLst>
              <a:gd name="T0" fmla="*/ 1602 w 1695"/>
              <a:gd name="T1" fmla="*/ 0 h 1518"/>
              <a:gd name="T2" fmla="*/ 1502 w 1695"/>
              <a:gd name="T3" fmla="*/ 171 h 1518"/>
              <a:gd name="T4" fmla="*/ 1402 w 1695"/>
              <a:gd name="T5" fmla="*/ 0 h 1518"/>
              <a:gd name="T6" fmla="*/ 934 w 1695"/>
              <a:gd name="T7" fmla="*/ 0 h 1518"/>
              <a:gd name="T8" fmla="*/ 875 w 1695"/>
              <a:gd name="T9" fmla="*/ 296 h 1518"/>
              <a:gd name="T10" fmla="*/ 712 w 1695"/>
              <a:gd name="T11" fmla="*/ 538 h 1518"/>
              <a:gd name="T12" fmla="*/ 469 w 1695"/>
              <a:gd name="T13" fmla="*/ 699 h 1518"/>
              <a:gd name="T14" fmla="*/ 174 w 1695"/>
              <a:gd name="T15" fmla="*/ 760 h 1518"/>
              <a:gd name="T16" fmla="*/ 174 w 1695"/>
              <a:gd name="T17" fmla="*/ 1228 h 1518"/>
              <a:gd name="T18" fmla="*/ 0 w 1695"/>
              <a:gd name="T19" fmla="*/ 1329 h 1518"/>
              <a:gd name="T20" fmla="*/ 174 w 1695"/>
              <a:gd name="T21" fmla="*/ 1430 h 1518"/>
              <a:gd name="T22" fmla="*/ 174 w 1695"/>
              <a:gd name="T23" fmla="*/ 1518 h 1518"/>
              <a:gd name="T24" fmla="*/ 1695 w 1695"/>
              <a:gd name="T25" fmla="*/ 0 h 1518"/>
              <a:gd name="T26" fmla="*/ 1602 w 1695"/>
              <a:gd name="T27" fmla="*/ 0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5" h="1518">
                <a:moveTo>
                  <a:pt x="1602" y="0"/>
                </a:moveTo>
                <a:cubicBezTo>
                  <a:pt x="1502" y="171"/>
                  <a:pt x="1502" y="171"/>
                  <a:pt x="1502" y="171"/>
                </a:cubicBezTo>
                <a:cubicBezTo>
                  <a:pt x="1402" y="0"/>
                  <a:pt x="1402" y="0"/>
                  <a:pt x="1402" y="0"/>
                </a:cubicBezTo>
                <a:cubicBezTo>
                  <a:pt x="934" y="0"/>
                  <a:pt x="934" y="0"/>
                  <a:pt x="934" y="0"/>
                </a:cubicBezTo>
                <a:cubicBezTo>
                  <a:pt x="934" y="102"/>
                  <a:pt x="915" y="202"/>
                  <a:pt x="875" y="296"/>
                </a:cubicBezTo>
                <a:cubicBezTo>
                  <a:pt x="836" y="387"/>
                  <a:pt x="781" y="467"/>
                  <a:pt x="712" y="538"/>
                </a:cubicBezTo>
                <a:cubicBezTo>
                  <a:pt x="643" y="607"/>
                  <a:pt x="560" y="662"/>
                  <a:pt x="469" y="699"/>
                </a:cubicBezTo>
                <a:cubicBezTo>
                  <a:pt x="377" y="738"/>
                  <a:pt x="276" y="760"/>
                  <a:pt x="174" y="760"/>
                </a:cubicBezTo>
                <a:cubicBezTo>
                  <a:pt x="174" y="968"/>
                  <a:pt x="174" y="1119"/>
                  <a:pt x="174" y="1228"/>
                </a:cubicBezTo>
                <a:cubicBezTo>
                  <a:pt x="0" y="1329"/>
                  <a:pt x="0" y="1329"/>
                  <a:pt x="0" y="1329"/>
                </a:cubicBezTo>
                <a:cubicBezTo>
                  <a:pt x="174" y="1430"/>
                  <a:pt x="174" y="1430"/>
                  <a:pt x="174" y="1430"/>
                </a:cubicBezTo>
                <a:cubicBezTo>
                  <a:pt x="174" y="1518"/>
                  <a:pt x="174" y="1518"/>
                  <a:pt x="174" y="1518"/>
                </a:cubicBezTo>
                <a:cubicBezTo>
                  <a:pt x="1013" y="1518"/>
                  <a:pt x="1695" y="837"/>
                  <a:pt x="1695" y="0"/>
                </a:cubicBezTo>
                <a:cubicBezTo>
                  <a:pt x="1662" y="0"/>
                  <a:pt x="1631" y="0"/>
                  <a:pt x="1602" y="0"/>
                </a:cubicBezTo>
                <a:close/>
              </a:path>
            </a:pathLst>
          </a:custGeom>
          <a:solidFill>
            <a:srgbClr val="5B9BD5"/>
          </a:solidFill>
          <a:ln w="9525" cap="flat">
            <a:noFill/>
            <a:prstDash val="solid"/>
            <a:miter/>
          </a:ln>
        </p:spPr>
        <p:txBody>
          <a:bodyPr rtlCol="0" anchor="ctr"/>
          <a:p>
            <a:endParaRPr lang="en-US" dirty="0">
              <a:latin typeface="微软雅黑" panose="020B0503020204020204" pitchFamily="34" charset="-122"/>
              <a:ea typeface="微软雅黑" panose="020B0503020204020204" pitchFamily="34" charset="-122"/>
            </a:endParaRPr>
          </a:p>
        </p:txBody>
      </p:sp>
      <p:sp>
        <p:nvSpPr>
          <p:cNvPr id="2" name="Text3"/>
          <p:cNvSpPr/>
          <p:nvPr>
            <p:custDataLst>
              <p:tags r:id="rId3"/>
            </p:custDataLst>
          </p:nvPr>
        </p:nvSpPr>
        <p:spPr bwMode="auto">
          <a:xfrm>
            <a:off x="4418661" y="2190384"/>
            <a:ext cx="1754238" cy="1572166"/>
          </a:xfrm>
          <a:custGeom>
            <a:avLst/>
            <a:gdLst>
              <a:gd name="T0" fmla="*/ 1695 w 1695"/>
              <a:gd name="T1" fmla="*/ 188 h 1519"/>
              <a:gd name="T2" fmla="*/ 1521 w 1695"/>
              <a:gd name="T3" fmla="*/ 87 h 1519"/>
              <a:gd name="T4" fmla="*/ 1521 w 1695"/>
              <a:gd name="T5" fmla="*/ 0 h 1519"/>
              <a:gd name="T6" fmla="*/ 0 w 1695"/>
              <a:gd name="T7" fmla="*/ 1519 h 1519"/>
              <a:gd name="T8" fmla="*/ 93 w 1695"/>
              <a:gd name="T9" fmla="*/ 1519 h 1519"/>
              <a:gd name="T10" fmla="*/ 193 w 1695"/>
              <a:gd name="T11" fmla="*/ 1345 h 1519"/>
              <a:gd name="T12" fmla="*/ 294 w 1695"/>
              <a:gd name="T13" fmla="*/ 1519 h 1519"/>
              <a:gd name="T14" fmla="*/ 761 w 1695"/>
              <a:gd name="T15" fmla="*/ 1519 h 1519"/>
              <a:gd name="T16" fmla="*/ 820 w 1695"/>
              <a:gd name="T17" fmla="*/ 1224 h 1519"/>
              <a:gd name="T18" fmla="*/ 983 w 1695"/>
              <a:gd name="T19" fmla="*/ 982 h 1519"/>
              <a:gd name="T20" fmla="*/ 1226 w 1695"/>
              <a:gd name="T21" fmla="*/ 819 h 1519"/>
              <a:gd name="T22" fmla="*/ 1521 w 1695"/>
              <a:gd name="T23" fmla="*/ 760 h 1519"/>
              <a:gd name="T24" fmla="*/ 1521 w 1695"/>
              <a:gd name="T25" fmla="*/ 290 h 1519"/>
              <a:gd name="T26" fmla="*/ 1695 w 1695"/>
              <a:gd name="T27" fmla="*/ 18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5" h="1519">
                <a:moveTo>
                  <a:pt x="1695" y="188"/>
                </a:moveTo>
                <a:cubicBezTo>
                  <a:pt x="1521" y="87"/>
                  <a:pt x="1521" y="87"/>
                  <a:pt x="1521" y="87"/>
                </a:cubicBezTo>
                <a:cubicBezTo>
                  <a:pt x="1521" y="0"/>
                  <a:pt x="1521" y="0"/>
                  <a:pt x="1521" y="0"/>
                </a:cubicBezTo>
                <a:cubicBezTo>
                  <a:pt x="682" y="0"/>
                  <a:pt x="0" y="681"/>
                  <a:pt x="0" y="1519"/>
                </a:cubicBezTo>
                <a:cubicBezTo>
                  <a:pt x="33" y="1519"/>
                  <a:pt x="63" y="1519"/>
                  <a:pt x="93" y="1519"/>
                </a:cubicBezTo>
                <a:cubicBezTo>
                  <a:pt x="193" y="1345"/>
                  <a:pt x="193" y="1345"/>
                  <a:pt x="193" y="1345"/>
                </a:cubicBezTo>
                <a:cubicBezTo>
                  <a:pt x="294" y="1519"/>
                  <a:pt x="294" y="1519"/>
                  <a:pt x="294" y="1519"/>
                </a:cubicBezTo>
                <a:cubicBezTo>
                  <a:pt x="761" y="1519"/>
                  <a:pt x="761" y="1519"/>
                  <a:pt x="761" y="1519"/>
                </a:cubicBezTo>
                <a:cubicBezTo>
                  <a:pt x="761" y="1416"/>
                  <a:pt x="781" y="1316"/>
                  <a:pt x="820" y="1224"/>
                </a:cubicBezTo>
                <a:cubicBezTo>
                  <a:pt x="859" y="1133"/>
                  <a:pt x="915" y="1051"/>
                  <a:pt x="983" y="982"/>
                </a:cubicBezTo>
                <a:cubicBezTo>
                  <a:pt x="1054" y="911"/>
                  <a:pt x="1135" y="856"/>
                  <a:pt x="1226" y="819"/>
                </a:cubicBezTo>
                <a:cubicBezTo>
                  <a:pt x="1320" y="779"/>
                  <a:pt x="1419" y="760"/>
                  <a:pt x="1521" y="760"/>
                </a:cubicBezTo>
                <a:cubicBezTo>
                  <a:pt x="1521" y="551"/>
                  <a:pt x="1521" y="399"/>
                  <a:pt x="1521" y="290"/>
                </a:cubicBezTo>
                <a:lnTo>
                  <a:pt x="1695" y="188"/>
                </a:lnTo>
                <a:close/>
              </a:path>
            </a:pathLst>
          </a:custGeom>
          <a:solidFill>
            <a:srgbClr val="5B9BD5"/>
          </a:solidFill>
          <a:ln w="9525" cap="flat">
            <a:noFill/>
            <a:prstDash val="solid"/>
            <a:miter/>
          </a:ln>
        </p:spPr>
        <p:txBody>
          <a:bodyPr rtlCol="0" anchor="ctr"/>
          <a:p>
            <a:endParaRPr lang="en-US" dirty="0">
              <a:latin typeface="微软雅黑" panose="020B0503020204020204" pitchFamily="34" charset="-122"/>
              <a:ea typeface="微软雅黑" panose="020B0503020204020204" pitchFamily="34" charset="-122"/>
            </a:endParaRPr>
          </a:p>
        </p:txBody>
      </p:sp>
      <p:sp>
        <p:nvSpPr>
          <p:cNvPr id="6" name="Text4"/>
          <p:cNvSpPr/>
          <p:nvPr>
            <p:custDataLst>
              <p:tags r:id="rId4"/>
            </p:custDataLst>
          </p:nvPr>
        </p:nvSpPr>
        <p:spPr bwMode="auto">
          <a:xfrm>
            <a:off x="6115459" y="2197538"/>
            <a:ext cx="1575058" cy="1751348"/>
          </a:xfrm>
          <a:custGeom>
            <a:avLst/>
            <a:gdLst>
              <a:gd name="T0" fmla="*/ 1428 w 1521"/>
              <a:gd name="T1" fmla="*/ 1519 h 1690"/>
              <a:gd name="T2" fmla="*/ 1521 w 1521"/>
              <a:gd name="T3" fmla="*/ 1519 h 1690"/>
              <a:gd name="T4" fmla="*/ 0 w 1521"/>
              <a:gd name="T5" fmla="*/ 0 h 1690"/>
              <a:gd name="T6" fmla="*/ 0 w 1521"/>
              <a:gd name="T7" fmla="*/ 88 h 1690"/>
              <a:gd name="T8" fmla="*/ 171 w 1521"/>
              <a:gd name="T9" fmla="*/ 188 h 1690"/>
              <a:gd name="T10" fmla="*/ 0 w 1521"/>
              <a:gd name="T11" fmla="*/ 288 h 1690"/>
              <a:gd name="T12" fmla="*/ 0 w 1521"/>
              <a:gd name="T13" fmla="*/ 760 h 1690"/>
              <a:gd name="T14" fmla="*/ 295 w 1521"/>
              <a:gd name="T15" fmla="*/ 819 h 1690"/>
              <a:gd name="T16" fmla="*/ 538 w 1521"/>
              <a:gd name="T17" fmla="*/ 982 h 1690"/>
              <a:gd name="T18" fmla="*/ 701 w 1521"/>
              <a:gd name="T19" fmla="*/ 1224 h 1690"/>
              <a:gd name="T20" fmla="*/ 760 w 1521"/>
              <a:gd name="T21" fmla="*/ 1519 h 1690"/>
              <a:gd name="T22" fmla="*/ 1228 w 1521"/>
              <a:gd name="T23" fmla="*/ 1519 h 1690"/>
              <a:gd name="T24" fmla="*/ 1328 w 1521"/>
              <a:gd name="T25" fmla="*/ 1690 h 1690"/>
              <a:gd name="T26" fmla="*/ 1428 w 1521"/>
              <a:gd name="T27" fmla="*/ 1519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1" h="1690">
                <a:moveTo>
                  <a:pt x="1428" y="1519"/>
                </a:moveTo>
                <a:cubicBezTo>
                  <a:pt x="1521" y="1519"/>
                  <a:pt x="1521" y="1519"/>
                  <a:pt x="1521" y="1519"/>
                </a:cubicBezTo>
                <a:cubicBezTo>
                  <a:pt x="1521" y="681"/>
                  <a:pt x="839" y="0"/>
                  <a:pt x="0" y="0"/>
                </a:cubicBezTo>
                <a:cubicBezTo>
                  <a:pt x="0" y="31"/>
                  <a:pt x="0" y="60"/>
                  <a:pt x="0" y="88"/>
                </a:cubicBezTo>
                <a:cubicBezTo>
                  <a:pt x="171" y="188"/>
                  <a:pt x="171" y="188"/>
                  <a:pt x="171" y="188"/>
                </a:cubicBezTo>
                <a:cubicBezTo>
                  <a:pt x="0" y="288"/>
                  <a:pt x="0" y="288"/>
                  <a:pt x="0" y="288"/>
                </a:cubicBezTo>
                <a:cubicBezTo>
                  <a:pt x="0" y="760"/>
                  <a:pt x="0" y="760"/>
                  <a:pt x="0" y="760"/>
                </a:cubicBezTo>
                <a:cubicBezTo>
                  <a:pt x="102" y="760"/>
                  <a:pt x="203" y="779"/>
                  <a:pt x="295" y="819"/>
                </a:cubicBezTo>
                <a:cubicBezTo>
                  <a:pt x="386" y="856"/>
                  <a:pt x="469" y="911"/>
                  <a:pt x="538" y="982"/>
                </a:cubicBezTo>
                <a:cubicBezTo>
                  <a:pt x="607" y="1051"/>
                  <a:pt x="662" y="1133"/>
                  <a:pt x="701" y="1224"/>
                </a:cubicBezTo>
                <a:cubicBezTo>
                  <a:pt x="741" y="1316"/>
                  <a:pt x="760" y="1416"/>
                  <a:pt x="760" y="1519"/>
                </a:cubicBezTo>
                <a:cubicBezTo>
                  <a:pt x="968" y="1519"/>
                  <a:pt x="1118" y="1519"/>
                  <a:pt x="1228" y="1519"/>
                </a:cubicBezTo>
                <a:cubicBezTo>
                  <a:pt x="1328" y="1690"/>
                  <a:pt x="1328" y="1690"/>
                  <a:pt x="1328" y="1690"/>
                </a:cubicBezTo>
                <a:lnTo>
                  <a:pt x="1428" y="1519"/>
                </a:lnTo>
                <a:close/>
              </a:path>
            </a:pathLst>
          </a:custGeom>
          <a:solidFill>
            <a:srgbClr val="9FB9CD"/>
          </a:solidFill>
          <a:ln w="9525" cap="flat">
            <a:solidFill>
              <a:srgbClr val="9FB9CD"/>
            </a:solidFill>
            <a:prstDash val="solid"/>
            <a:miter/>
          </a:ln>
        </p:spPr>
        <p:txBody>
          <a:bodyPr rtlCol="0" anchor="ctr"/>
          <a:p>
            <a:endParaRPr lang="en-US" dirty="0">
              <a:latin typeface="微软雅黑" panose="020B0503020204020204" pitchFamily="34" charset="-122"/>
              <a:ea typeface="微软雅黑" panose="020B0503020204020204" pitchFamily="34" charset="-122"/>
            </a:endParaRPr>
          </a:p>
        </p:txBody>
      </p:sp>
      <p:sp>
        <p:nvSpPr>
          <p:cNvPr id="7" name="Text5"/>
          <p:cNvSpPr txBox="1"/>
          <p:nvPr>
            <p:custDataLst>
              <p:tags r:id="rId5"/>
            </p:custDataLst>
          </p:nvPr>
        </p:nvSpPr>
        <p:spPr>
          <a:xfrm>
            <a:off x="698146" y="4211655"/>
            <a:ext cx="3487695" cy="369332"/>
          </a:xfrm>
          <a:prstGeom prst="rect">
            <a:avLst/>
          </a:prstGeom>
          <a:noFill/>
        </p:spPr>
        <p:txBody>
          <a:bodyPr wrap="square" rtlCol="0">
            <a:normAutofit fontScale="90000"/>
          </a:bodyPr>
          <a:p>
            <a:pPr indent="0" algn="r" fontAlgn="ctr">
              <a:lnSpc>
                <a:spcPct val="100000"/>
              </a:lnSpc>
            </a:pPr>
            <a:r>
              <a:rPr lang="zh-CN" altLang="en-US"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rPr>
              <a:t>机会（</a:t>
            </a:r>
            <a:r>
              <a:rPr lang="en-US" altLang="zh-CN"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rPr>
              <a:t>O</a:t>
            </a:r>
            <a:r>
              <a:rPr lang="zh-CN" altLang="en-US"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rPr>
              <a:t>）</a:t>
            </a:r>
            <a:endParaRPr lang="zh-CN" altLang="en-US"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8" name="Text6"/>
          <p:cNvSpPr txBox="1"/>
          <p:nvPr>
            <p:custDataLst>
              <p:tags r:id="rId6"/>
            </p:custDataLst>
          </p:nvPr>
        </p:nvSpPr>
        <p:spPr>
          <a:xfrm>
            <a:off x="698146" y="1704597"/>
            <a:ext cx="3487695" cy="369332"/>
          </a:xfrm>
          <a:prstGeom prst="rect">
            <a:avLst/>
          </a:prstGeom>
          <a:noFill/>
        </p:spPr>
        <p:txBody>
          <a:bodyPr wrap="square" rtlCol="0">
            <a:normAutofit fontScale="90000"/>
          </a:bodyPr>
          <a:p>
            <a:pPr indent="0" algn="r" fontAlgn="ctr">
              <a:lnSpc>
                <a:spcPct val="100000"/>
              </a:lnSpc>
            </a:pPr>
            <a:r>
              <a:rPr lang="zh-CN" altLang="en-US"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rPr>
              <a:t>优势（S）</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9" name="Text7"/>
          <p:cNvSpPr txBox="1"/>
          <p:nvPr>
            <p:custDataLst>
              <p:tags r:id="rId7"/>
            </p:custDataLst>
          </p:nvPr>
        </p:nvSpPr>
        <p:spPr>
          <a:xfrm>
            <a:off x="7975869" y="4211655"/>
            <a:ext cx="3663460" cy="369332"/>
          </a:xfrm>
          <a:prstGeom prst="rect">
            <a:avLst/>
          </a:prstGeom>
          <a:noFill/>
        </p:spPr>
        <p:txBody>
          <a:bodyPr wrap="square" rtlCol="0">
            <a:normAutofit fontScale="90000"/>
          </a:bodyPr>
          <a:p>
            <a:pPr algn="l" fontAlgn="ctr">
              <a:lnSpc>
                <a:spcPct val="100000"/>
              </a:lnSpc>
              <a:buClrTx/>
              <a:buSzTx/>
              <a:buFontTx/>
            </a:pPr>
            <a:r>
              <a:rPr lang="zh-CN" altLang="en-US"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rPr>
              <a:t>威胁（</a:t>
            </a:r>
            <a:r>
              <a:rPr lang="en-US" altLang="zh-CN"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rPr>
              <a:t>T</a:t>
            </a:r>
            <a:r>
              <a:rPr lang="zh-CN" altLang="en-US"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rPr>
              <a:t>）</a:t>
            </a:r>
            <a:endParaRPr lang="zh-CN" altLang="en-US"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10" name="Text8"/>
          <p:cNvSpPr txBox="1"/>
          <p:nvPr>
            <p:custDataLst>
              <p:tags r:id="rId8"/>
            </p:custDataLst>
          </p:nvPr>
        </p:nvSpPr>
        <p:spPr>
          <a:xfrm>
            <a:off x="7975869" y="1656972"/>
            <a:ext cx="3663460" cy="369332"/>
          </a:xfrm>
          <a:prstGeom prst="rect">
            <a:avLst/>
          </a:prstGeom>
          <a:noFill/>
        </p:spPr>
        <p:txBody>
          <a:bodyPr wrap="square" rtlCol="0">
            <a:normAutofit fontScale="90000"/>
          </a:bodyPr>
          <a:p>
            <a:pPr indent="0" fontAlgn="ctr">
              <a:lnSpc>
                <a:spcPct val="100000"/>
              </a:lnSpc>
            </a:pPr>
            <a:r>
              <a:rPr lang="zh-CN" altLang="en-US"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rPr>
              <a:t>劣势（</a:t>
            </a:r>
            <a:r>
              <a:rPr lang="en-US" altLang="zh-CN"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rPr>
              <a:t>W</a:t>
            </a:r>
            <a:r>
              <a:rPr lang="zh-CN" altLang="en-US"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rPr>
              <a:t>）</a:t>
            </a:r>
            <a:endParaRPr lang="zh-CN" altLang="en-US"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11" name="Text9"/>
          <p:cNvSpPr txBox="1"/>
          <p:nvPr>
            <p:custDataLst>
              <p:tags r:id="rId9"/>
            </p:custDataLst>
          </p:nvPr>
        </p:nvSpPr>
        <p:spPr>
          <a:xfrm>
            <a:off x="257175" y="4613910"/>
            <a:ext cx="3928110" cy="1746250"/>
          </a:xfrm>
          <a:prstGeom prst="rect">
            <a:avLst/>
          </a:prstGeom>
          <a:noFill/>
        </p:spPr>
        <p:txBody>
          <a:bodyPr wrap="square" lIns="72000" tIns="36000" rIns="72000" bIns="36000" rtlCol="0">
            <a:noAutofit/>
          </a:bodyPr>
          <a:p>
            <a:pPr algn="r">
              <a:lnSpc>
                <a:spcPct val="130000"/>
              </a:lnSpc>
              <a:spcBef>
                <a:spcPts val="150"/>
              </a:spcBef>
              <a:spcAft>
                <a:spcPts val="150"/>
              </a:spcAft>
              <a:buClrTx/>
              <a:buSzTx/>
              <a:buNone/>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1.法律体系健全，政策扶持优势明显 </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a:p>
            <a:pPr algn="r">
              <a:lnSpc>
                <a:spcPct val="130000"/>
              </a:lnSpc>
              <a:spcBef>
                <a:spcPts val="150"/>
              </a:spcBef>
              <a:spcAft>
                <a:spcPts val="150"/>
              </a:spcAft>
              <a:buClrTx/>
              <a:buSzTx/>
              <a:buNone/>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2.经济增速稳定，电信基建投入增长迅速 </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a:p>
            <a:pPr algn="r">
              <a:lnSpc>
                <a:spcPct val="130000"/>
              </a:lnSpc>
              <a:spcBef>
                <a:spcPts val="150"/>
              </a:spcBef>
              <a:spcAft>
                <a:spcPts val="150"/>
              </a:spcAft>
              <a:buClrTx/>
              <a:buSzTx/>
              <a:buNone/>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3.社会文化环境提供有利条件 </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a:p>
            <a:pPr algn="r">
              <a:lnSpc>
                <a:spcPct val="130000"/>
              </a:lnSpc>
              <a:spcBef>
                <a:spcPts val="150"/>
              </a:spcBef>
              <a:spcAft>
                <a:spcPts val="150"/>
              </a:spcAft>
              <a:buClrTx/>
              <a:buSzTx/>
              <a:buNone/>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4.信息技术迅速发展，加快提升网络传输速率 </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a:p>
            <a:pPr algn="r">
              <a:lnSpc>
                <a:spcPct val="130000"/>
              </a:lnSpc>
              <a:spcBef>
                <a:spcPts val="150"/>
              </a:spcBef>
              <a:spcAft>
                <a:spcPts val="150"/>
              </a:spcAft>
              <a:buClrTx/>
              <a:buSzTx/>
              <a:buNone/>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5.全球市场容量持续扩大，国际化战略稳步推进</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14" name="Text10"/>
          <p:cNvSpPr txBox="1"/>
          <p:nvPr>
            <p:custDataLst>
              <p:tags r:id="rId10"/>
            </p:custDataLst>
          </p:nvPr>
        </p:nvSpPr>
        <p:spPr>
          <a:xfrm>
            <a:off x="697865" y="2106295"/>
            <a:ext cx="3487420" cy="1602740"/>
          </a:xfrm>
          <a:prstGeom prst="rect">
            <a:avLst/>
          </a:prstGeom>
          <a:noFill/>
        </p:spPr>
        <p:txBody>
          <a:bodyPr wrap="square" lIns="72000" tIns="36000" rIns="72000" bIns="36000" rtlCol="0"/>
          <a:p>
            <a:pPr indent="0" algn="r">
              <a:lnSpc>
                <a:spcPct val="130000"/>
              </a:lnSpc>
              <a:spcBef>
                <a:spcPts val="150"/>
              </a:spcBef>
              <a:spcAft>
                <a:spcPts val="150"/>
              </a:spcAft>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1.管理团队整体能力较强 </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a:p>
            <a:pPr indent="0" algn="r">
              <a:lnSpc>
                <a:spcPct val="130000"/>
              </a:lnSpc>
              <a:spcBef>
                <a:spcPts val="150"/>
              </a:spcBef>
              <a:spcAft>
                <a:spcPts val="150"/>
              </a:spcAft>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2.小米公司供应链较为完整，协同效率高</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a:p>
            <a:pPr indent="0" algn="r">
              <a:lnSpc>
                <a:spcPct val="130000"/>
              </a:lnSpc>
              <a:spcBef>
                <a:spcPts val="150"/>
              </a:spcBef>
              <a:spcAft>
                <a:spcPts val="150"/>
              </a:spcAft>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 3.企业市场形象较好，用户忠诚度较高 </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a:p>
            <a:pPr indent="0" algn="r">
              <a:lnSpc>
                <a:spcPct val="130000"/>
              </a:lnSpc>
              <a:spcBef>
                <a:spcPts val="150"/>
              </a:spcBef>
              <a:spcAft>
                <a:spcPts val="150"/>
              </a:spcAft>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4.财务指标良好 </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a:p>
            <a:pPr indent="0" algn="r">
              <a:lnSpc>
                <a:spcPct val="130000"/>
              </a:lnSpc>
              <a:spcBef>
                <a:spcPts val="150"/>
              </a:spcBef>
              <a:spcAft>
                <a:spcPts val="150"/>
              </a:spcAft>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5.服务态度好，综合素质高 </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15" name="Text11"/>
          <p:cNvSpPr txBox="1"/>
          <p:nvPr>
            <p:custDataLst>
              <p:tags r:id="rId11"/>
            </p:custDataLst>
          </p:nvPr>
        </p:nvSpPr>
        <p:spPr>
          <a:xfrm>
            <a:off x="7975600" y="4613910"/>
            <a:ext cx="3989070" cy="1746250"/>
          </a:xfrm>
          <a:prstGeom prst="rect">
            <a:avLst/>
          </a:prstGeom>
          <a:noFill/>
        </p:spPr>
        <p:txBody>
          <a:bodyPr wrap="square" lIns="72000" tIns="36000" rIns="72000" bIns="36000" rtlCol="0">
            <a:normAutofit/>
          </a:bodyPr>
          <a:p>
            <a:pPr algn="l">
              <a:lnSpc>
                <a:spcPct val="130000"/>
              </a:lnSpc>
              <a:spcBef>
                <a:spcPts val="150"/>
              </a:spcBef>
              <a:spcAft>
                <a:spcPts val="150"/>
              </a:spcAft>
              <a:buClrTx/>
              <a:buSzTx/>
              <a:buFontTx/>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1.行业竞争日趋激烈，硬件制造毛利率低 </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a:p>
            <a:pPr algn="l">
              <a:lnSpc>
                <a:spcPct val="130000"/>
              </a:lnSpc>
              <a:spcBef>
                <a:spcPts val="150"/>
              </a:spcBef>
              <a:spcAft>
                <a:spcPts val="150"/>
              </a:spcAft>
              <a:buClrTx/>
              <a:buSzTx/>
              <a:buFontTx/>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2.技术更新迭代迅速 </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a:p>
            <a:pPr algn="l">
              <a:lnSpc>
                <a:spcPct val="130000"/>
              </a:lnSpc>
              <a:spcBef>
                <a:spcPts val="150"/>
              </a:spcBef>
              <a:spcAft>
                <a:spcPts val="150"/>
              </a:spcAft>
              <a:buClrTx/>
              <a:buSzTx/>
              <a:buFontTx/>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3.逐渐崛起的竞争者进入市场 </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a:p>
            <a:pPr algn="l">
              <a:lnSpc>
                <a:spcPct val="130000"/>
              </a:lnSpc>
              <a:spcBef>
                <a:spcPts val="150"/>
              </a:spcBef>
              <a:spcAft>
                <a:spcPts val="150"/>
              </a:spcAft>
              <a:buClrTx/>
              <a:buSzTx/>
              <a:buFontTx/>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4.购买者的议价能力 </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a:p>
            <a:pPr algn="l">
              <a:lnSpc>
                <a:spcPct val="130000"/>
              </a:lnSpc>
              <a:spcBef>
                <a:spcPts val="150"/>
              </a:spcBef>
              <a:spcAft>
                <a:spcPts val="150"/>
              </a:spcAft>
              <a:buClrTx/>
              <a:buSzTx/>
              <a:buFontTx/>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5.人力与原材料成本的上升</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16" name="Text12"/>
          <p:cNvSpPr txBox="1"/>
          <p:nvPr>
            <p:custDataLst>
              <p:tags r:id="rId12"/>
            </p:custDataLst>
          </p:nvPr>
        </p:nvSpPr>
        <p:spPr>
          <a:xfrm>
            <a:off x="7975600" y="2058670"/>
            <a:ext cx="4151630" cy="1727200"/>
          </a:xfrm>
          <a:prstGeom prst="rect">
            <a:avLst/>
          </a:prstGeom>
          <a:noFill/>
        </p:spPr>
        <p:txBody>
          <a:bodyPr wrap="square" lIns="72000" tIns="36000" rIns="72000" bIns="36000" rtlCol="0"/>
          <a:p>
            <a:pPr algn="l">
              <a:lnSpc>
                <a:spcPct val="130000"/>
              </a:lnSpc>
              <a:spcBef>
                <a:spcPts val="150"/>
              </a:spcBef>
              <a:spcAft>
                <a:spcPts val="150"/>
              </a:spcAft>
              <a:buClrTx/>
              <a:buSzTx/>
              <a:buFontTx/>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1.自主研发能力有待提升，技术积累不够 </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a:p>
            <a:pPr algn="l">
              <a:lnSpc>
                <a:spcPct val="130000"/>
              </a:lnSpc>
              <a:spcBef>
                <a:spcPts val="150"/>
              </a:spcBef>
              <a:spcAft>
                <a:spcPts val="150"/>
              </a:spcAft>
              <a:buClrTx/>
              <a:buSzTx/>
              <a:buFontTx/>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2.对单一智能手机业务存在依赖 </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a:p>
            <a:pPr algn="l">
              <a:lnSpc>
                <a:spcPct val="130000"/>
              </a:lnSpc>
              <a:spcBef>
                <a:spcPts val="150"/>
              </a:spcBef>
              <a:spcAft>
                <a:spcPts val="150"/>
              </a:spcAft>
              <a:buClrTx/>
              <a:buSzTx/>
              <a:buFontTx/>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3.单纯线上销售渠道不可持续 </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a:p>
            <a:pPr algn="l">
              <a:lnSpc>
                <a:spcPct val="130000"/>
              </a:lnSpc>
              <a:spcBef>
                <a:spcPts val="150"/>
              </a:spcBef>
              <a:spcAft>
                <a:spcPts val="150"/>
              </a:spcAft>
              <a:buClrTx/>
              <a:buSzTx/>
              <a:buFontTx/>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4.高性价比的局限性 </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a:p>
            <a:pPr algn="l">
              <a:lnSpc>
                <a:spcPct val="130000"/>
              </a:lnSpc>
              <a:spcBef>
                <a:spcPts val="150"/>
              </a:spcBef>
              <a:spcAft>
                <a:spcPts val="150"/>
              </a:spcAft>
              <a:buClrTx/>
              <a:buSzTx/>
              <a:buFontTx/>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5.用户数据和隐私保护有待加强</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17" name="Text13"/>
          <p:cNvSpPr txBox="1"/>
          <p:nvPr>
            <p:custDataLst>
              <p:tags r:id="rId13"/>
            </p:custDataLst>
          </p:nvPr>
        </p:nvSpPr>
        <p:spPr>
          <a:xfrm>
            <a:off x="347980" y="305435"/>
            <a:ext cx="2579370" cy="720090"/>
          </a:xfrm>
          <a:prstGeom prst="rect">
            <a:avLst/>
          </a:prstGeom>
          <a:noFill/>
        </p:spPr>
        <p:txBody>
          <a:bodyPr wrap="square" rtlCol="0" anchor="ctr" anchorCtr="0">
            <a:normAutofit/>
          </a:bodyPr>
          <a:p>
            <a:pPr marL="0" marR="0" lvl="0" indent="0" defTabSz="914400" rtl="0" eaLnBrk="1" fontAlgn="ctr" latinLnBrk="0" hangingPunct="1">
              <a:lnSpc>
                <a:spcPct val="120000"/>
              </a:lnSpc>
              <a:spcBef>
                <a:spcPts val="0"/>
              </a:spcBef>
              <a:spcAft>
                <a:spcPts val="0"/>
              </a:spcAft>
              <a:buClrTx/>
              <a:buSzTx/>
              <a:buFontTx/>
              <a:buNone/>
              <a:defRPr/>
            </a:pPr>
            <a:r>
              <a:rPr lang="en-US" altLang="zh-CN" sz="3200" b="1" noProof="0" dirty="0" err="1">
                <a:ln>
                  <a:noFill/>
                </a:ln>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SWOT分析</a:t>
            </a:r>
            <a:endParaRPr lang="en-US" altLang="zh-CN" sz="3200" b="1" noProof="0" dirty="0" err="1">
              <a:ln>
                <a:noFill/>
              </a:ln>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621949"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322789"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5" name="Text1"/>
          <p:cNvSpPr/>
          <p:nvPr>
            <p:custDataLst>
              <p:tags r:id="rId1"/>
            </p:custDataLst>
          </p:nvPr>
        </p:nvSpPr>
        <p:spPr bwMode="auto">
          <a:xfrm>
            <a:off x="4411506" y="3701760"/>
            <a:ext cx="1575058" cy="1751348"/>
          </a:xfrm>
          <a:custGeom>
            <a:avLst/>
            <a:gdLst>
              <a:gd name="T0" fmla="*/ 1521 w 1521"/>
              <a:gd name="T1" fmla="*/ 934 h 1692"/>
              <a:gd name="T2" fmla="*/ 1226 w 1521"/>
              <a:gd name="T3" fmla="*/ 873 h 1692"/>
              <a:gd name="T4" fmla="*/ 983 w 1521"/>
              <a:gd name="T5" fmla="*/ 712 h 1692"/>
              <a:gd name="T6" fmla="*/ 820 w 1521"/>
              <a:gd name="T7" fmla="*/ 470 h 1692"/>
              <a:gd name="T8" fmla="*/ 761 w 1521"/>
              <a:gd name="T9" fmla="*/ 174 h 1692"/>
              <a:gd name="T10" fmla="*/ 294 w 1521"/>
              <a:gd name="T11" fmla="*/ 174 h 1692"/>
              <a:gd name="T12" fmla="*/ 193 w 1521"/>
              <a:gd name="T13" fmla="*/ 0 h 1692"/>
              <a:gd name="T14" fmla="*/ 93 w 1521"/>
              <a:gd name="T15" fmla="*/ 174 h 1692"/>
              <a:gd name="T16" fmla="*/ 0 w 1521"/>
              <a:gd name="T17" fmla="*/ 174 h 1692"/>
              <a:gd name="T18" fmla="*/ 1521 w 1521"/>
              <a:gd name="T19" fmla="*/ 1692 h 1692"/>
              <a:gd name="T20" fmla="*/ 1521 w 1521"/>
              <a:gd name="T21" fmla="*/ 1602 h 1692"/>
              <a:gd name="T22" fmla="*/ 1350 w 1521"/>
              <a:gd name="T23" fmla="*/ 1503 h 1692"/>
              <a:gd name="T24" fmla="*/ 1521 w 1521"/>
              <a:gd name="T25" fmla="*/ 1404 h 1692"/>
              <a:gd name="T26" fmla="*/ 1521 w 1521"/>
              <a:gd name="T27" fmla="*/ 934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1" h="1692">
                <a:moveTo>
                  <a:pt x="1521" y="934"/>
                </a:moveTo>
                <a:cubicBezTo>
                  <a:pt x="1419" y="934"/>
                  <a:pt x="1320" y="912"/>
                  <a:pt x="1226" y="873"/>
                </a:cubicBezTo>
                <a:cubicBezTo>
                  <a:pt x="1135" y="836"/>
                  <a:pt x="1054" y="781"/>
                  <a:pt x="983" y="712"/>
                </a:cubicBezTo>
                <a:cubicBezTo>
                  <a:pt x="915" y="641"/>
                  <a:pt x="859" y="561"/>
                  <a:pt x="820" y="470"/>
                </a:cubicBezTo>
                <a:cubicBezTo>
                  <a:pt x="781" y="376"/>
                  <a:pt x="761" y="276"/>
                  <a:pt x="761" y="174"/>
                </a:cubicBezTo>
                <a:cubicBezTo>
                  <a:pt x="554" y="174"/>
                  <a:pt x="403" y="174"/>
                  <a:pt x="294" y="174"/>
                </a:cubicBezTo>
                <a:cubicBezTo>
                  <a:pt x="193" y="0"/>
                  <a:pt x="193" y="0"/>
                  <a:pt x="193" y="0"/>
                </a:cubicBezTo>
                <a:cubicBezTo>
                  <a:pt x="93" y="174"/>
                  <a:pt x="93" y="174"/>
                  <a:pt x="93" y="174"/>
                </a:cubicBezTo>
                <a:cubicBezTo>
                  <a:pt x="0" y="174"/>
                  <a:pt x="0" y="174"/>
                  <a:pt x="0" y="174"/>
                </a:cubicBezTo>
                <a:cubicBezTo>
                  <a:pt x="0" y="1011"/>
                  <a:pt x="682" y="1692"/>
                  <a:pt x="1521" y="1692"/>
                </a:cubicBezTo>
                <a:cubicBezTo>
                  <a:pt x="1521" y="1661"/>
                  <a:pt x="1521" y="1631"/>
                  <a:pt x="1521" y="1602"/>
                </a:cubicBezTo>
                <a:cubicBezTo>
                  <a:pt x="1350" y="1503"/>
                  <a:pt x="1350" y="1503"/>
                  <a:pt x="1350" y="1503"/>
                </a:cubicBezTo>
                <a:cubicBezTo>
                  <a:pt x="1521" y="1404"/>
                  <a:pt x="1521" y="1404"/>
                  <a:pt x="1521" y="1404"/>
                </a:cubicBezTo>
                <a:cubicBezTo>
                  <a:pt x="1521" y="934"/>
                  <a:pt x="1521" y="934"/>
                  <a:pt x="1521" y="934"/>
                </a:cubicBezTo>
                <a:close/>
              </a:path>
            </a:pathLst>
          </a:custGeom>
          <a:solidFill>
            <a:srgbClr val="9FB9CD"/>
          </a:solidFill>
          <a:ln w="9525" cap="flat">
            <a:noFill/>
            <a:prstDash val="solid"/>
            <a:miter/>
          </a:ln>
        </p:spPr>
        <p:txBody>
          <a:bodyPr rtlCol="0" anchor="ctr"/>
          <a:p>
            <a:endParaRPr lang="en-US" dirty="0">
              <a:latin typeface="微软雅黑" panose="020B0503020204020204" pitchFamily="34" charset="-122"/>
              <a:ea typeface="微软雅黑" panose="020B0503020204020204" pitchFamily="34" charset="-122"/>
            </a:endParaRPr>
          </a:p>
        </p:txBody>
      </p:sp>
      <p:sp>
        <p:nvSpPr>
          <p:cNvPr id="12" name="Text2"/>
          <p:cNvSpPr/>
          <p:nvPr>
            <p:custDataLst>
              <p:tags r:id="rId2"/>
            </p:custDataLst>
          </p:nvPr>
        </p:nvSpPr>
        <p:spPr bwMode="auto">
          <a:xfrm>
            <a:off x="5929125" y="3888096"/>
            <a:ext cx="1754238" cy="1572166"/>
          </a:xfrm>
          <a:custGeom>
            <a:avLst/>
            <a:gdLst>
              <a:gd name="T0" fmla="*/ 1602 w 1695"/>
              <a:gd name="T1" fmla="*/ 0 h 1518"/>
              <a:gd name="T2" fmla="*/ 1502 w 1695"/>
              <a:gd name="T3" fmla="*/ 171 h 1518"/>
              <a:gd name="T4" fmla="*/ 1402 w 1695"/>
              <a:gd name="T5" fmla="*/ 0 h 1518"/>
              <a:gd name="T6" fmla="*/ 934 w 1695"/>
              <a:gd name="T7" fmla="*/ 0 h 1518"/>
              <a:gd name="T8" fmla="*/ 875 w 1695"/>
              <a:gd name="T9" fmla="*/ 296 h 1518"/>
              <a:gd name="T10" fmla="*/ 712 w 1695"/>
              <a:gd name="T11" fmla="*/ 538 h 1518"/>
              <a:gd name="T12" fmla="*/ 469 w 1695"/>
              <a:gd name="T13" fmla="*/ 699 h 1518"/>
              <a:gd name="T14" fmla="*/ 174 w 1695"/>
              <a:gd name="T15" fmla="*/ 760 h 1518"/>
              <a:gd name="T16" fmla="*/ 174 w 1695"/>
              <a:gd name="T17" fmla="*/ 1228 h 1518"/>
              <a:gd name="T18" fmla="*/ 0 w 1695"/>
              <a:gd name="T19" fmla="*/ 1329 h 1518"/>
              <a:gd name="T20" fmla="*/ 174 w 1695"/>
              <a:gd name="T21" fmla="*/ 1430 h 1518"/>
              <a:gd name="T22" fmla="*/ 174 w 1695"/>
              <a:gd name="T23" fmla="*/ 1518 h 1518"/>
              <a:gd name="T24" fmla="*/ 1695 w 1695"/>
              <a:gd name="T25" fmla="*/ 0 h 1518"/>
              <a:gd name="T26" fmla="*/ 1602 w 1695"/>
              <a:gd name="T27" fmla="*/ 0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5" h="1518">
                <a:moveTo>
                  <a:pt x="1602" y="0"/>
                </a:moveTo>
                <a:cubicBezTo>
                  <a:pt x="1502" y="171"/>
                  <a:pt x="1502" y="171"/>
                  <a:pt x="1502" y="171"/>
                </a:cubicBezTo>
                <a:cubicBezTo>
                  <a:pt x="1402" y="0"/>
                  <a:pt x="1402" y="0"/>
                  <a:pt x="1402" y="0"/>
                </a:cubicBezTo>
                <a:cubicBezTo>
                  <a:pt x="934" y="0"/>
                  <a:pt x="934" y="0"/>
                  <a:pt x="934" y="0"/>
                </a:cubicBezTo>
                <a:cubicBezTo>
                  <a:pt x="934" y="102"/>
                  <a:pt x="915" y="202"/>
                  <a:pt x="875" y="296"/>
                </a:cubicBezTo>
                <a:cubicBezTo>
                  <a:pt x="836" y="387"/>
                  <a:pt x="781" y="467"/>
                  <a:pt x="712" y="538"/>
                </a:cubicBezTo>
                <a:cubicBezTo>
                  <a:pt x="643" y="607"/>
                  <a:pt x="560" y="662"/>
                  <a:pt x="469" y="699"/>
                </a:cubicBezTo>
                <a:cubicBezTo>
                  <a:pt x="377" y="738"/>
                  <a:pt x="276" y="760"/>
                  <a:pt x="174" y="760"/>
                </a:cubicBezTo>
                <a:cubicBezTo>
                  <a:pt x="174" y="968"/>
                  <a:pt x="174" y="1119"/>
                  <a:pt x="174" y="1228"/>
                </a:cubicBezTo>
                <a:cubicBezTo>
                  <a:pt x="0" y="1329"/>
                  <a:pt x="0" y="1329"/>
                  <a:pt x="0" y="1329"/>
                </a:cubicBezTo>
                <a:cubicBezTo>
                  <a:pt x="174" y="1430"/>
                  <a:pt x="174" y="1430"/>
                  <a:pt x="174" y="1430"/>
                </a:cubicBezTo>
                <a:cubicBezTo>
                  <a:pt x="174" y="1518"/>
                  <a:pt x="174" y="1518"/>
                  <a:pt x="174" y="1518"/>
                </a:cubicBezTo>
                <a:cubicBezTo>
                  <a:pt x="1013" y="1518"/>
                  <a:pt x="1695" y="837"/>
                  <a:pt x="1695" y="0"/>
                </a:cubicBezTo>
                <a:cubicBezTo>
                  <a:pt x="1662" y="0"/>
                  <a:pt x="1631" y="0"/>
                  <a:pt x="1602" y="0"/>
                </a:cubicBezTo>
                <a:close/>
              </a:path>
            </a:pathLst>
          </a:custGeom>
          <a:solidFill>
            <a:srgbClr val="5B9BD5"/>
          </a:solidFill>
          <a:ln w="9525" cap="flat">
            <a:noFill/>
            <a:prstDash val="solid"/>
            <a:miter/>
          </a:ln>
        </p:spPr>
        <p:txBody>
          <a:bodyPr rtlCol="0" anchor="ctr"/>
          <a:p>
            <a:endParaRPr lang="en-US" dirty="0">
              <a:latin typeface="微软雅黑" panose="020B0503020204020204" pitchFamily="34" charset="-122"/>
              <a:ea typeface="微软雅黑" panose="020B0503020204020204" pitchFamily="34" charset="-122"/>
            </a:endParaRPr>
          </a:p>
        </p:txBody>
      </p:sp>
      <p:sp>
        <p:nvSpPr>
          <p:cNvPr id="2" name="Text3"/>
          <p:cNvSpPr/>
          <p:nvPr>
            <p:custDataLst>
              <p:tags r:id="rId3"/>
            </p:custDataLst>
          </p:nvPr>
        </p:nvSpPr>
        <p:spPr bwMode="auto">
          <a:xfrm>
            <a:off x="4418661" y="2190384"/>
            <a:ext cx="1754238" cy="1572166"/>
          </a:xfrm>
          <a:custGeom>
            <a:avLst/>
            <a:gdLst>
              <a:gd name="T0" fmla="*/ 1695 w 1695"/>
              <a:gd name="T1" fmla="*/ 188 h 1519"/>
              <a:gd name="T2" fmla="*/ 1521 w 1695"/>
              <a:gd name="T3" fmla="*/ 87 h 1519"/>
              <a:gd name="T4" fmla="*/ 1521 w 1695"/>
              <a:gd name="T5" fmla="*/ 0 h 1519"/>
              <a:gd name="T6" fmla="*/ 0 w 1695"/>
              <a:gd name="T7" fmla="*/ 1519 h 1519"/>
              <a:gd name="T8" fmla="*/ 93 w 1695"/>
              <a:gd name="T9" fmla="*/ 1519 h 1519"/>
              <a:gd name="T10" fmla="*/ 193 w 1695"/>
              <a:gd name="T11" fmla="*/ 1345 h 1519"/>
              <a:gd name="T12" fmla="*/ 294 w 1695"/>
              <a:gd name="T13" fmla="*/ 1519 h 1519"/>
              <a:gd name="T14" fmla="*/ 761 w 1695"/>
              <a:gd name="T15" fmla="*/ 1519 h 1519"/>
              <a:gd name="T16" fmla="*/ 820 w 1695"/>
              <a:gd name="T17" fmla="*/ 1224 h 1519"/>
              <a:gd name="T18" fmla="*/ 983 w 1695"/>
              <a:gd name="T19" fmla="*/ 982 h 1519"/>
              <a:gd name="T20" fmla="*/ 1226 w 1695"/>
              <a:gd name="T21" fmla="*/ 819 h 1519"/>
              <a:gd name="T22" fmla="*/ 1521 w 1695"/>
              <a:gd name="T23" fmla="*/ 760 h 1519"/>
              <a:gd name="T24" fmla="*/ 1521 w 1695"/>
              <a:gd name="T25" fmla="*/ 290 h 1519"/>
              <a:gd name="T26" fmla="*/ 1695 w 1695"/>
              <a:gd name="T27" fmla="*/ 18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5" h="1519">
                <a:moveTo>
                  <a:pt x="1695" y="188"/>
                </a:moveTo>
                <a:cubicBezTo>
                  <a:pt x="1521" y="87"/>
                  <a:pt x="1521" y="87"/>
                  <a:pt x="1521" y="87"/>
                </a:cubicBezTo>
                <a:cubicBezTo>
                  <a:pt x="1521" y="0"/>
                  <a:pt x="1521" y="0"/>
                  <a:pt x="1521" y="0"/>
                </a:cubicBezTo>
                <a:cubicBezTo>
                  <a:pt x="682" y="0"/>
                  <a:pt x="0" y="681"/>
                  <a:pt x="0" y="1519"/>
                </a:cubicBezTo>
                <a:cubicBezTo>
                  <a:pt x="33" y="1519"/>
                  <a:pt x="63" y="1519"/>
                  <a:pt x="93" y="1519"/>
                </a:cubicBezTo>
                <a:cubicBezTo>
                  <a:pt x="193" y="1345"/>
                  <a:pt x="193" y="1345"/>
                  <a:pt x="193" y="1345"/>
                </a:cubicBezTo>
                <a:cubicBezTo>
                  <a:pt x="294" y="1519"/>
                  <a:pt x="294" y="1519"/>
                  <a:pt x="294" y="1519"/>
                </a:cubicBezTo>
                <a:cubicBezTo>
                  <a:pt x="761" y="1519"/>
                  <a:pt x="761" y="1519"/>
                  <a:pt x="761" y="1519"/>
                </a:cubicBezTo>
                <a:cubicBezTo>
                  <a:pt x="761" y="1416"/>
                  <a:pt x="781" y="1316"/>
                  <a:pt x="820" y="1224"/>
                </a:cubicBezTo>
                <a:cubicBezTo>
                  <a:pt x="859" y="1133"/>
                  <a:pt x="915" y="1051"/>
                  <a:pt x="983" y="982"/>
                </a:cubicBezTo>
                <a:cubicBezTo>
                  <a:pt x="1054" y="911"/>
                  <a:pt x="1135" y="856"/>
                  <a:pt x="1226" y="819"/>
                </a:cubicBezTo>
                <a:cubicBezTo>
                  <a:pt x="1320" y="779"/>
                  <a:pt x="1419" y="760"/>
                  <a:pt x="1521" y="760"/>
                </a:cubicBezTo>
                <a:cubicBezTo>
                  <a:pt x="1521" y="551"/>
                  <a:pt x="1521" y="399"/>
                  <a:pt x="1521" y="290"/>
                </a:cubicBezTo>
                <a:lnTo>
                  <a:pt x="1695" y="188"/>
                </a:lnTo>
                <a:close/>
              </a:path>
            </a:pathLst>
          </a:custGeom>
          <a:solidFill>
            <a:srgbClr val="5B9BD5"/>
          </a:solidFill>
          <a:ln w="9525" cap="flat">
            <a:noFill/>
            <a:prstDash val="solid"/>
            <a:miter/>
          </a:ln>
        </p:spPr>
        <p:txBody>
          <a:bodyPr rtlCol="0" anchor="ctr"/>
          <a:p>
            <a:endParaRPr lang="en-US" dirty="0">
              <a:latin typeface="微软雅黑" panose="020B0503020204020204" pitchFamily="34" charset="-122"/>
              <a:ea typeface="微软雅黑" panose="020B0503020204020204" pitchFamily="34" charset="-122"/>
            </a:endParaRPr>
          </a:p>
        </p:txBody>
      </p:sp>
      <p:sp>
        <p:nvSpPr>
          <p:cNvPr id="6" name="Text4"/>
          <p:cNvSpPr/>
          <p:nvPr>
            <p:custDataLst>
              <p:tags r:id="rId4"/>
            </p:custDataLst>
          </p:nvPr>
        </p:nvSpPr>
        <p:spPr bwMode="auto">
          <a:xfrm>
            <a:off x="6115459" y="2197538"/>
            <a:ext cx="1575058" cy="1751348"/>
          </a:xfrm>
          <a:custGeom>
            <a:avLst/>
            <a:gdLst>
              <a:gd name="T0" fmla="*/ 1428 w 1521"/>
              <a:gd name="T1" fmla="*/ 1519 h 1690"/>
              <a:gd name="T2" fmla="*/ 1521 w 1521"/>
              <a:gd name="T3" fmla="*/ 1519 h 1690"/>
              <a:gd name="T4" fmla="*/ 0 w 1521"/>
              <a:gd name="T5" fmla="*/ 0 h 1690"/>
              <a:gd name="T6" fmla="*/ 0 w 1521"/>
              <a:gd name="T7" fmla="*/ 88 h 1690"/>
              <a:gd name="T8" fmla="*/ 171 w 1521"/>
              <a:gd name="T9" fmla="*/ 188 h 1690"/>
              <a:gd name="T10" fmla="*/ 0 w 1521"/>
              <a:gd name="T11" fmla="*/ 288 h 1690"/>
              <a:gd name="T12" fmla="*/ 0 w 1521"/>
              <a:gd name="T13" fmla="*/ 760 h 1690"/>
              <a:gd name="T14" fmla="*/ 295 w 1521"/>
              <a:gd name="T15" fmla="*/ 819 h 1690"/>
              <a:gd name="T16" fmla="*/ 538 w 1521"/>
              <a:gd name="T17" fmla="*/ 982 h 1690"/>
              <a:gd name="T18" fmla="*/ 701 w 1521"/>
              <a:gd name="T19" fmla="*/ 1224 h 1690"/>
              <a:gd name="T20" fmla="*/ 760 w 1521"/>
              <a:gd name="T21" fmla="*/ 1519 h 1690"/>
              <a:gd name="T22" fmla="*/ 1228 w 1521"/>
              <a:gd name="T23" fmla="*/ 1519 h 1690"/>
              <a:gd name="T24" fmla="*/ 1328 w 1521"/>
              <a:gd name="T25" fmla="*/ 1690 h 1690"/>
              <a:gd name="T26" fmla="*/ 1428 w 1521"/>
              <a:gd name="T27" fmla="*/ 1519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1" h="1690">
                <a:moveTo>
                  <a:pt x="1428" y="1519"/>
                </a:moveTo>
                <a:cubicBezTo>
                  <a:pt x="1521" y="1519"/>
                  <a:pt x="1521" y="1519"/>
                  <a:pt x="1521" y="1519"/>
                </a:cubicBezTo>
                <a:cubicBezTo>
                  <a:pt x="1521" y="681"/>
                  <a:pt x="839" y="0"/>
                  <a:pt x="0" y="0"/>
                </a:cubicBezTo>
                <a:cubicBezTo>
                  <a:pt x="0" y="31"/>
                  <a:pt x="0" y="60"/>
                  <a:pt x="0" y="88"/>
                </a:cubicBezTo>
                <a:cubicBezTo>
                  <a:pt x="171" y="188"/>
                  <a:pt x="171" y="188"/>
                  <a:pt x="171" y="188"/>
                </a:cubicBezTo>
                <a:cubicBezTo>
                  <a:pt x="0" y="288"/>
                  <a:pt x="0" y="288"/>
                  <a:pt x="0" y="288"/>
                </a:cubicBezTo>
                <a:cubicBezTo>
                  <a:pt x="0" y="760"/>
                  <a:pt x="0" y="760"/>
                  <a:pt x="0" y="760"/>
                </a:cubicBezTo>
                <a:cubicBezTo>
                  <a:pt x="102" y="760"/>
                  <a:pt x="203" y="779"/>
                  <a:pt x="295" y="819"/>
                </a:cubicBezTo>
                <a:cubicBezTo>
                  <a:pt x="386" y="856"/>
                  <a:pt x="469" y="911"/>
                  <a:pt x="538" y="982"/>
                </a:cubicBezTo>
                <a:cubicBezTo>
                  <a:pt x="607" y="1051"/>
                  <a:pt x="662" y="1133"/>
                  <a:pt x="701" y="1224"/>
                </a:cubicBezTo>
                <a:cubicBezTo>
                  <a:pt x="741" y="1316"/>
                  <a:pt x="760" y="1416"/>
                  <a:pt x="760" y="1519"/>
                </a:cubicBezTo>
                <a:cubicBezTo>
                  <a:pt x="968" y="1519"/>
                  <a:pt x="1118" y="1519"/>
                  <a:pt x="1228" y="1519"/>
                </a:cubicBezTo>
                <a:cubicBezTo>
                  <a:pt x="1328" y="1690"/>
                  <a:pt x="1328" y="1690"/>
                  <a:pt x="1328" y="1690"/>
                </a:cubicBezTo>
                <a:lnTo>
                  <a:pt x="1428" y="1519"/>
                </a:lnTo>
                <a:close/>
              </a:path>
            </a:pathLst>
          </a:custGeom>
          <a:solidFill>
            <a:srgbClr val="9FB9CD"/>
          </a:solidFill>
          <a:ln w="9525" cap="flat">
            <a:noFill/>
            <a:prstDash val="solid"/>
            <a:miter/>
          </a:ln>
        </p:spPr>
        <p:txBody>
          <a:bodyPr rtlCol="0" anchor="ctr"/>
          <a:p>
            <a:endParaRPr lang="en-US" dirty="0">
              <a:latin typeface="微软雅黑" panose="020B0503020204020204" pitchFamily="34" charset="-122"/>
              <a:ea typeface="微软雅黑" panose="020B0503020204020204" pitchFamily="34" charset="-122"/>
            </a:endParaRPr>
          </a:p>
        </p:txBody>
      </p:sp>
      <p:sp>
        <p:nvSpPr>
          <p:cNvPr id="7" name="Text5"/>
          <p:cNvSpPr txBox="1"/>
          <p:nvPr>
            <p:custDataLst>
              <p:tags r:id="rId5"/>
            </p:custDataLst>
          </p:nvPr>
        </p:nvSpPr>
        <p:spPr>
          <a:xfrm>
            <a:off x="698146" y="4211655"/>
            <a:ext cx="3487695" cy="369332"/>
          </a:xfrm>
          <a:prstGeom prst="rect">
            <a:avLst/>
          </a:prstGeom>
          <a:noFill/>
        </p:spPr>
        <p:txBody>
          <a:bodyPr wrap="square" rtlCol="0">
            <a:normAutofit fontScale="90000"/>
          </a:bodyPr>
          <a:p>
            <a:pPr indent="0" algn="r" fontAlgn="ctr">
              <a:lnSpc>
                <a:spcPct val="100000"/>
              </a:lnSpc>
            </a:pPr>
            <a:r>
              <a:rPr lang="zh-CN" altLang="en-US"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rPr>
              <a:t>多元经营战略（</a:t>
            </a:r>
            <a:r>
              <a:rPr lang="en-US" altLang="zh-CN"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rPr>
              <a:t>ST</a:t>
            </a:r>
            <a:r>
              <a:rPr lang="zh-CN" altLang="en-US"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rPr>
              <a:t>）</a:t>
            </a:r>
            <a:endParaRPr lang="zh-CN" altLang="en-US"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8" name="Text6"/>
          <p:cNvSpPr txBox="1"/>
          <p:nvPr>
            <p:custDataLst>
              <p:tags r:id="rId6"/>
            </p:custDataLst>
          </p:nvPr>
        </p:nvSpPr>
        <p:spPr>
          <a:xfrm>
            <a:off x="698146" y="2057022"/>
            <a:ext cx="3487695" cy="369332"/>
          </a:xfrm>
          <a:prstGeom prst="rect">
            <a:avLst/>
          </a:prstGeom>
          <a:noFill/>
        </p:spPr>
        <p:txBody>
          <a:bodyPr wrap="square" rtlCol="0">
            <a:normAutofit fontScale="90000"/>
          </a:bodyPr>
          <a:p>
            <a:pPr indent="0" algn="r" fontAlgn="ctr">
              <a:lnSpc>
                <a:spcPct val="100000"/>
              </a:lnSpc>
            </a:pPr>
            <a:r>
              <a:rPr lang="zh-CN" altLang="en-US"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rPr>
              <a:t>增长型战略（S</a:t>
            </a:r>
            <a:r>
              <a:rPr lang="en-US" altLang="zh-CN"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rPr>
              <a:t>O</a:t>
            </a:r>
            <a:r>
              <a:rPr lang="zh-CN" altLang="en-US"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rPr>
              <a:t>）</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9" name="Text7"/>
          <p:cNvSpPr txBox="1"/>
          <p:nvPr>
            <p:custDataLst>
              <p:tags r:id="rId7"/>
            </p:custDataLst>
          </p:nvPr>
        </p:nvSpPr>
        <p:spPr>
          <a:xfrm>
            <a:off x="7975869" y="4211655"/>
            <a:ext cx="3663460" cy="369332"/>
          </a:xfrm>
          <a:prstGeom prst="rect">
            <a:avLst/>
          </a:prstGeom>
          <a:noFill/>
        </p:spPr>
        <p:txBody>
          <a:bodyPr wrap="square" rtlCol="0">
            <a:normAutofit fontScale="90000"/>
          </a:bodyPr>
          <a:p>
            <a:pPr algn="l" fontAlgn="ctr">
              <a:lnSpc>
                <a:spcPct val="100000"/>
              </a:lnSpc>
              <a:buClrTx/>
              <a:buSzTx/>
              <a:buFontTx/>
            </a:pPr>
            <a:r>
              <a:rPr lang="zh-CN" altLang="en-US"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rPr>
              <a:t>防御性战略威胁（</a:t>
            </a:r>
            <a:r>
              <a:rPr lang="en-US" altLang="zh-CN"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rPr>
              <a:t>WT</a:t>
            </a:r>
            <a:r>
              <a:rPr lang="zh-CN" altLang="en-US"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rPr>
              <a:t>）</a:t>
            </a:r>
            <a:endParaRPr lang="zh-CN" altLang="en-US"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10" name="Text8"/>
          <p:cNvSpPr txBox="1"/>
          <p:nvPr>
            <p:custDataLst>
              <p:tags r:id="rId8"/>
            </p:custDataLst>
          </p:nvPr>
        </p:nvSpPr>
        <p:spPr>
          <a:xfrm>
            <a:off x="7975869" y="2057022"/>
            <a:ext cx="3663460" cy="369332"/>
          </a:xfrm>
          <a:prstGeom prst="rect">
            <a:avLst/>
          </a:prstGeom>
          <a:noFill/>
        </p:spPr>
        <p:txBody>
          <a:bodyPr wrap="square" rtlCol="0">
            <a:normAutofit fontScale="90000"/>
          </a:bodyPr>
          <a:p>
            <a:pPr indent="0" fontAlgn="ctr">
              <a:lnSpc>
                <a:spcPct val="100000"/>
              </a:lnSpc>
            </a:pPr>
            <a:r>
              <a:rPr lang="zh-CN" altLang="en-US"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rPr>
              <a:t>扭转型战略（</a:t>
            </a:r>
            <a:r>
              <a:rPr lang="en-US" altLang="zh-CN"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rPr>
              <a:t>WO</a:t>
            </a:r>
            <a:r>
              <a:rPr lang="zh-CN" altLang="en-US"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rPr>
              <a:t>）</a:t>
            </a:r>
            <a:endParaRPr lang="zh-CN" altLang="en-US" sz="2000" b="1" dirty="0">
              <a:solidFill>
                <a:schemeClr val="accent1"/>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11" name="Text9"/>
          <p:cNvSpPr txBox="1"/>
          <p:nvPr>
            <p:custDataLst>
              <p:tags r:id="rId9"/>
            </p:custDataLst>
          </p:nvPr>
        </p:nvSpPr>
        <p:spPr>
          <a:xfrm>
            <a:off x="698146" y="4613594"/>
            <a:ext cx="3487695" cy="1391841"/>
          </a:xfrm>
          <a:prstGeom prst="rect">
            <a:avLst/>
          </a:prstGeom>
          <a:noFill/>
        </p:spPr>
        <p:txBody>
          <a:bodyPr wrap="square" lIns="72000" tIns="36000" rIns="72000" bIns="36000" rtlCol="0">
            <a:normAutofit/>
          </a:bodyPr>
          <a:p>
            <a:pPr algn="r">
              <a:lnSpc>
                <a:spcPct val="130000"/>
              </a:lnSpc>
              <a:spcBef>
                <a:spcPts val="150"/>
              </a:spcBef>
              <a:spcAft>
                <a:spcPts val="150"/>
              </a:spcAft>
              <a:buClrTx/>
              <a:buSzTx/>
              <a:buNone/>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利用现有的产品、资金和用户群优势，不断强化市场地位。控制成本，积极和行业 内其他企业建立战略联盟</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14" name="Text10"/>
          <p:cNvSpPr txBox="1"/>
          <p:nvPr>
            <p:custDataLst>
              <p:tags r:id="rId10"/>
            </p:custDataLst>
          </p:nvPr>
        </p:nvSpPr>
        <p:spPr>
          <a:xfrm>
            <a:off x="697865" y="2477770"/>
            <a:ext cx="3487420" cy="1391920"/>
          </a:xfrm>
          <a:prstGeom prst="rect">
            <a:avLst/>
          </a:prstGeom>
          <a:noFill/>
        </p:spPr>
        <p:txBody>
          <a:bodyPr wrap="square" lIns="72000" tIns="36000" rIns="72000" bIns="36000" rtlCol="0">
            <a:normAutofit lnSpcReduction="10000"/>
          </a:bodyPr>
          <a:p>
            <a:pPr indent="0" algn="r">
              <a:lnSpc>
                <a:spcPct val="130000"/>
              </a:lnSpc>
              <a:spcBef>
                <a:spcPts val="150"/>
              </a:spcBef>
              <a:spcAft>
                <a:spcPts val="150"/>
              </a:spcAft>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抓住数字经济下行业发展机遇，加强研发投入，依托自身成熟的产品体系，发挥品牌效应，降低生产运营成本，增强产品吸引力，优化营销策略,聚焦“手机×AloT”多元化发展战略</a:t>
            </a:r>
            <a:r>
              <a:rPr lang="zh-CN" altLang="en-US"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a:t>
            </a:r>
            <a:endParaRPr lang="zh-CN" altLang="en-US"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15" name="Text11"/>
          <p:cNvSpPr txBox="1"/>
          <p:nvPr>
            <p:custDataLst>
              <p:tags r:id="rId11"/>
            </p:custDataLst>
          </p:nvPr>
        </p:nvSpPr>
        <p:spPr>
          <a:xfrm>
            <a:off x="7975868" y="4613594"/>
            <a:ext cx="3663461" cy="1391841"/>
          </a:xfrm>
          <a:prstGeom prst="rect">
            <a:avLst/>
          </a:prstGeom>
          <a:noFill/>
        </p:spPr>
        <p:txBody>
          <a:bodyPr wrap="square" lIns="72000" tIns="36000" rIns="72000" bIns="36000" rtlCol="0">
            <a:normAutofit/>
          </a:bodyPr>
          <a:p>
            <a:pPr algn="l">
              <a:lnSpc>
                <a:spcPct val="130000"/>
              </a:lnSpc>
              <a:spcBef>
                <a:spcPts val="150"/>
              </a:spcBef>
              <a:spcAft>
                <a:spcPts val="150"/>
              </a:spcAft>
              <a:buClrTx/>
              <a:buSzTx/>
              <a:buFontTx/>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巩固现有市场，专注国内市场，减少海外市场投入，加强员工的合规培训，建立有效的管理机制，减少多元化业务投入；做好内部管控， 强化供应链稳定性</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16" name="Text12"/>
          <p:cNvSpPr txBox="1"/>
          <p:nvPr>
            <p:custDataLst>
              <p:tags r:id="rId12"/>
            </p:custDataLst>
          </p:nvPr>
        </p:nvSpPr>
        <p:spPr>
          <a:xfrm>
            <a:off x="7975868" y="2478012"/>
            <a:ext cx="3663461" cy="1391842"/>
          </a:xfrm>
          <a:prstGeom prst="rect">
            <a:avLst/>
          </a:prstGeom>
          <a:noFill/>
        </p:spPr>
        <p:txBody>
          <a:bodyPr wrap="square" lIns="72000" tIns="36000" rIns="72000" bIns="36000" rtlCol="0"/>
          <a:p>
            <a:pPr algn="l">
              <a:lnSpc>
                <a:spcPct val="130000"/>
              </a:lnSpc>
              <a:spcBef>
                <a:spcPts val="150"/>
              </a:spcBef>
              <a:spcAft>
                <a:spcPts val="150"/>
              </a:spcAft>
              <a:buClrTx/>
              <a:buSzTx/>
              <a:buFontTx/>
            </a:pPr>
            <a:r>
              <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增加手机市场份额和竞争力，加强芯片等技术的研发，确保供应链的自主可控，增强对上下游供应链企业的控制，做好内部供应链管控， 持续做好数据保护</a:t>
            </a:r>
            <a:endParaRPr lang="en-US" altLang="zh-CN" sz="1400" b="1" dirty="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17" name="Text13"/>
          <p:cNvSpPr txBox="1"/>
          <p:nvPr>
            <p:custDataLst>
              <p:tags r:id="rId13"/>
            </p:custDataLst>
          </p:nvPr>
        </p:nvSpPr>
        <p:spPr>
          <a:xfrm>
            <a:off x="347980" y="305435"/>
            <a:ext cx="2579370" cy="720090"/>
          </a:xfrm>
          <a:prstGeom prst="rect">
            <a:avLst/>
          </a:prstGeom>
          <a:noFill/>
        </p:spPr>
        <p:txBody>
          <a:bodyPr wrap="square" rtlCol="0" anchor="ctr" anchorCtr="0">
            <a:normAutofit/>
          </a:bodyPr>
          <a:p>
            <a:pPr marL="0" marR="0" lvl="0" indent="0" defTabSz="914400" rtl="0" eaLnBrk="1" fontAlgn="ctr" latinLnBrk="0" hangingPunct="1">
              <a:lnSpc>
                <a:spcPct val="120000"/>
              </a:lnSpc>
              <a:spcBef>
                <a:spcPts val="0"/>
              </a:spcBef>
              <a:spcAft>
                <a:spcPts val="0"/>
              </a:spcAft>
              <a:buClrTx/>
              <a:buSzTx/>
              <a:buFontTx/>
              <a:buNone/>
              <a:defRPr/>
            </a:pPr>
            <a:r>
              <a:rPr lang="en-US" altLang="zh-CN" sz="3200" b="1" noProof="0" dirty="0" err="1">
                <a:ln>
                  <a:noFill/>
                </a:ln>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SWOT分析</a:t>
            </a:r>
            <a:endParaRPr lang="en-US" altLang="zh-CN" sz="3200" b="1" noProof="0" dirty="0" err="1">
              <a:ln>
                <a:noFill/>
              </a:ln>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0"/>
            <a:ext cx="1573017" cy="6857999"/>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30" name="Freeform 6"/>
          <p:cNvSpPr/>
          <p:nvPr userDrawn="1">
            <p:custDataLst>
              <p:tags r:id="rId1"/>
            </p:custDataLst>
          </p:nvPr>
        </p:nvSpPr>
        <p:spPr>
          <a:xfrm>
            <a:off x="5851059" y="1"/>
            <a:ext cx="6340941" cy="6531569"/>
          </a:xfrm>
          <a:custGeom>
            <a:avLst/>
            <a:gdLst>
              <a:gd name="connsiteX0" fmla="*/ 0 w 6340941"/>
              <a:gd name="connsiteY0" fmla="*/ 0 h 6531569"/>
              <a:gd name="connsiteX1" fmla="*/ 6340941 w 6340941"/>
              <a:gd name="connsiteY1" fmla="*/ 0 h 6531569"/>
              <a:gd name="connsiteX2" fmla="*/ 6340941 w 6340941"/>
              <a:gd name="connsiteY2" fmla="*/ 6531569 h 6531569"/>
            </a:gdLst>
            <a:ahLst/>
            <a:cxnLst>
              <a:cxn ang="0">
                <a:pos x="connsiteX0" y="connsiteY0"/>
              </a:cxn>
              <a:cxn ang="0">
                <a:pos x="connsiteX1" y="connsiteY1"/>
              </a:cxn>
              <a:cxn ang="0">
                <a:pos x="connsiteX2" y="connsiteY2"/>
              </a:cxn>
            </a:cxnLst>
            <a:rect l="l" t="t" r="r" b="b"/>
            <a:pathLst>
              <a:path w="6340941" h="6531569">
                <a:moveTo>
                  <a:pt x="0" y="0"/>
                </a:moveTo>
                <a:lnTo>
                  <a:pt x="6340941" y="0"/>
                </a:lnTo>
                <a:lnTo>
                  <a:pt x="6340941" y="6531569"/>
                </a:lnTo>
                <a:close/>
              </a:path>
            </a:pathLst>
          </a:cu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atin typeface="微软雅黑" panose="020B0503020204020204" pitchFamily="34" charset="-122"/>
              <a:ea typeface="微软雅黑" panose="020B0503020204020204" pitchFamily="34" charset="-122"/>
              <a:sym typeface="+mn-ea"/>
            </a:endParaRPr>
          </a:p>
        </p:txBody>
      </p:sp>
      <p:sp>
        <p:nvSpPr>
          <p:cNvPr id="2" name="圆角矩形 1"/>
          <p:cNvSpPr/>
          <p:nvPr>
            <p:custDataLst>
              <p:tags r:id="rId2"/>
            </p:custDataLst>
          </p:nvPr>
        </p:nvSpPr>
        <p:spPr>
          <a:xfrm>
            <a:off x="2052955" y="3199130"/>
            <a:ext cx="6393815" cy="2143760"/>
          </a:xfrm>
          <a:prstGeom prst="roundRect">
            <a:avLst/>
          </a:prstGeom>
          <a:noFill/>
          <a:ln w="12700">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2197735" y="3394710"/>
            <a:ext cx="6249035" cy="1753235"/>
          </a:xfrm>
          <a:prstGeom prst="rect">
            <a:avLst/>
          </a:prstGeom>
          <a:noFill/>
        </p:spPr>
        <p:txBody>
          <a:bodyPr wrap="square" rtlCol="0" anchor="t">
            <a:spAutoFit/>
          </a:bodyPr>
          <a:p>
            <a:r>
              <a:rPr lang="zh-CN" b="1">
                <a:solidFill>
                  <a:srgbClr val="93B2C7"/>
                </a:solidFill>
                <a:latin typeface="汉仪润圆-65简" panose="00020600040101010101" pitchFamily="18" charset="-122"/>
                <a:ea typeface="汉仪润圆-65简" panose="00020600040101010101" pitchFamily="18" charset="-122"/>
                <a:sym typeface="汉仪润圆-65简" panose="00020600040101010101" pitchFamily="18" charset="-122"/>
              </a:rPr>
              <a:t>根据表得出结论，目前在数字经济发展的大环境下，智能制造企业和互联网行业均迎来了发展的黄金阶段，小米公司可以借助外部机遇，以</a:t>
            </a:r>
            <a:r>
              <a:rPr lang="zh-CN" b="1">
                <a:solidFill>
                  <a:srgbClr val="717E8D"/>
                </a:solidFill>
                <a:latin typeface="汉仪润圆-65简" panose="00020600040101010101" pitchFamily="18" charset="-122"/>
                <a:ea typeface="汉仪润圆-65简" panose="00020600040101010101" pitchFamily="18" charset="-122"/>
                <a:sym typeface="汉仪润圆-65简" panose="00020600040101010101" pitchFamily="18" charset="-122"/>
              </a:rPr>
              <a:t>市场需求</a:t>
            </a:r>
            <a:r>
              <a:rPr lang="zh-CN" b="1">
                <a:solidFill>
                  <a:srgbClr val="93B2C7"/>
                </a:solidFill>
                <a:latin typeface="汉仪润圆-65简" panose="00020600040101010101" pitchFamily="18" charset="-122"/>
                <a:ea typeface="汉仪润圆-65简" panose="00020600040101010101" pitchFamily="18" charset="-122"/>
                <a:sym typeface="汉仪润圆-65简" panose="00020600040101010101" pitchFamily="18" charset="-122"/>
              </a:rPr>
              <a:t>为导向，依靠成熟的供应链和已有的产品体系，加强线上线下营销渠道建设，严格控制成本，注重客户隐私数据保护，提升产品的</a:t>
            </a:r>
            <a:r>
              <a:rPr lang="zh-CN" b="1">
                <a:solidFill>
                  <a:srgbClr val="717E8D"/>
                </a:solidFill>
                <a:latin typeface="汉仪润圆-65简" panose="00020600040101010101" pitchFamily="18" charset="-122"/>
                <a:ea typeface="汉仪润圆-65简" panose="00020600040101010101" pitchFamily="18" charset="-122"/>
                <a:sym typeface="汉仪润圆-65简" panose="00020600040101010101" pitchFamily="18" charset="-122"/>
              </a:rPr>
              <a:t>技术含量</a:t>
            </a:r>
            <a:r>
              <a:rPr lang="zh-CN" b="1">
                <a:solidFill>
                  <a:srgbClr val="93B2C7"/>
                </a:solidFill>
                <a:latin typeface="汉仪润圆-65简" panose="00020600040101010101" pitchFamily="18" charset="-122"/>
                <a:ea typeface="汉仪润圆-65简" panose="00020600040101010101" pitchFamily="18" charset="-122"/>
                <a:sym typeface="汉仪润圆-65简" panose="00020600040101010101" pitchFamily="18" charset="-122"/>
              </a:rPr>
              <a:t>和</a:t>
            </a:r>
            <a:r>
              <a:rPr lang="zh-CN" b="1">
                <a:solidFill>
                  <a:srgbClr val="717E8D"/>
                </a:solidFill>
                <a:latin typeface="汉仪润圆-65简" panose="00020600040101010101" pitchFamily="18" charset="-122"/>
                <a:ea typeface="汉仪润圆-65简" panose="00020600040101010101" pitchFamily="18" charset="-122"/>
                <a:sym typeface="汉仪润圆-65简" panose="00020600040101010101" pitchFamily="18" charset="-122"/>
              </a:rPr>
              <a:t>利润附加值</a:t>
            </a:r>
            <a:r>
              <a:rPr lang="zh-CN" b="1">
                <a:solidFill>
                  <a:srgbClr val="93B2C7"/>
                </a:solidFill>
                <a:latin typeface="汉仪润圆-65简" panose="00020600040101010101" pitchFamily="18" charset="-122"/>
                <a:ea typeface="汉仪润圆-65简" panose="00020600040101010101" pitchFamily="18" charset="-122"/>
                <a:sym typeface="汉仪润圆-65简" panose="00020600040101010101" pitchFamily="18" charset="-122"/>
              </a:rPr>
              <a:t>。</a:t>
            </a:r>
            <a:endParaRPr lang="zh-CN" b="1">
              <a:solidFill>
                <a:srgbClr val="93B2C7"/>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17" name="Text13"/>
          <p:cNvSpPr txBox="1"/>
          <p:nvPr>
            <p:custDataLst>
              <p:tags r:id="rId4"/>
            </p:custDataLst>
          </p:nvPr>
        </p:nvSpPr>
        <p:spPr>
          <a:xfrm>
            <a:off x="1678940" y="937895"/>
            <a:ext cx="2579370" cy="720090"/>
          </a:xfrm>
          <a:prstGeom prst="rect">
            <a:avLst/>
          </a:prstGeom>
          <a:noFill/>
        </p:spPr>
        <p:txBody>
          <a:bodyPr wrap="square" rtlCol="0" anchor="ctr" anchorCtr="0">
            <a:normAutofit/>
          </a:bodyPr>
          <a:p>
            <a:pPr marL="0" marR="0" lvl="0" indent="0" defTabSz="914400" rtl="0" eaLnBrk="1" fontAlgn="ctr" latinLnBrk="0" hangingPunct="1">
              <a:lnSpc>
                <a:spcPct val="120000"/>
              </a:lnSpc>
              <a:spcBef>
                <a:spcPts val="0"/>
              </a:spcBef>
              <a:spcAft>
                <a:spcPts val="0"/>
              </a:spcAft>
              <a:buClrTx/>
              <a:buSzTx/>
              <a:buFontTx/>
              <a:buNone/>
              <a:defRPr/>
            </a:pPr>
            <a:r>
              <a:rPr lang="en-US" altLang="zh-CN" sz="3200" b="1" noProof="0" dirty="0" err="1">
                <a:ln>
                  <a:noFill/>
                </a:ln>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SWOT分析</a:t>
            </a:r>
            <a:endParaRPr lang="en-US" altLang="zh-CN" sz="3200" b="1" noProof="0" dirty="0" err="1">
              <a:ln>
                <a:noFill/>
              </a:ln>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descr="OIP"/>
          <p:cNvPicPr>
            <a:picLocks noChangeAspect="1"/>
          </p:cNvPicPr>
          <p:nvPr/>
        </p:nvPicPr>
        <p:blipFill>
          <a:blip r:embed="rId1"/>
          <a:stretch>
            <a:fillRect/>
          </a:stretch>
        </p:blipFill>
        <p:spPr>
          <a:xfrm>
            <a:off x="111125" y="1322070"/>
            <a:ext cx="1712595" cy="1283335"/>
          </a:xfrm>
          <a:prstGeom prst="rect">
            <a:avLst/>
          </a:prstGeom>
        </p:spPr>
      </p:pic>
      <p:sp>
        <p:nvSpPr>
          <p:cNvPr id="9" name="Rectangle 8"/>
          <p:cNvSpPr/>
          <p:nvPr/>
        </p:nvSpPr>
        <p:spPr>
          <a:xfrm>
            <a:off x="5667375" y="0"/>
            <a:ext cx="6524625" cy="6858000"/>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10" name="TextBox 9"/>
          <p:cNvSpPr txBox="1"/>
          <p:nvPr/>
        </p:nvSpPr>
        <p:spPr>
          <a:xfrm>
            <a:off x="607060" y="1025525"/>
            <a:ext cx="3213100" cy="39878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dirty="0">
                <a:cs typeface="汉仪润圆-65简" panose="00020600040101010101" pitchFamily="18" charset="-122"/>
                <a:sym typeface="汉仪润圆-65简" panose="00020600040101010101" pitchFamily="18" charset="-122"/>
              </a:rPr>
              <a:t>技术实力与产品特性对比</a:t>
            </a:r>
            <a:endParaRPr lang="zh-CN" altLang="en-US" dirty="0">
              <a:cs typeface="汉仪润圆-65简" panose="00020600040101010101" pitchFamily="18" charset="-122"/>
              <a:sym typeface="汉仪润圆-65简" panose="00020600040101010101" pitchFamily="18" charset="-122"/>
            </a:endParaRPr>
          </a:p>
        </p:txBody>
      </p:sp>
      <p:sp>
        <p:nvSpPr>
          <p:cNvPr id="21" name="TextBox 20"/>
          <p:cNvSpPr txBox="1"/>
          <p:nvPr/>
        </p:nvSpPr>
        <p:spPr>
          <a:xfrm>
            <a:off x="531495" y="2835910"/>
            <a:ext cx="4198620" cy="887095"/>
          </a:xfrm>
          <a:prstGeom prst="rect">
            <a:avLst/>
          </a:prstGeom>
        </p:spPr>
        <p:txBody>
          <a:bodyPr vert="horz" lIns="91440" tIns="45720" rIns="91440" bIns="45720" rtlCol="0">
            <a:noAutofit/>
          </a:bodyPr>
          <a:lstStyle>
            <a:defPPr>
              <a:defRPr lang="zh-CN"/>
            </a:defPPr>
            <a:lvl1pPr indent="0">
              <a:lnSpc>
                <a:spcPct val="150000"/>
              </a:lnSpc>
              <a:spcBef>
                <a:spcPts val="1200"/>
              </a:spcBef>
              <a:buFont typeface="Arial" panose="020B0604020202090204" pitchFamily="34" charset="0"/>
              <a:buNone/>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r>
              <a:rPr lang="en-US" sz="1400" dirty="0">
                <a:solidFill>
                  <a:srgbClr val="717E8D"/>
                </a:solidFill>
                <a:cs typeface="汉仪润圆-65简" panose="00020600040101010101" pitchFamily="18" charset="-122"/>
                <a:sym typeface="汉仪润圆-65简" panose="00020600040101010101" pitchFamily="18" charset="-122"/>
              </a:rPr>
              <a:t>依赖高通处理器，定制化与集成度不及苹果；MIUI系统功能丰富，但纯净度与稳定性与iOS有差距。</a:t>
            </a:r>
            <a:endParaRPr lang="en-US" sz="1400" dirty="0">
              <a:solidFill>
                <a:srgbClr val="717E8D"/>
              </a:solidFill>
              <a:cs typeface="汉仪润圆-65简" panose="00020600040101010101" pitchFamily="18" charset="-122"/>
              <a:sym typeface="汉仪润圆-65简" panose="00020600040101010101" pitchFamily="18" charset="-122"/>
            </a:endParaRPr>
          </a:p>
        </p:txBody>
      </p:sp>
      <p:sp>
        <p:nvSpPr>
          <p:cNvPr id="22" name="TextBox 21"/>
          <p:cNvSpPr txBox="1"/>
          <p:nvPr/>
        </p:nvSpPr>
        <p:spPr>
          <a:xfrm>
            <a:off x="530482" y="2389161"/>
            <a:ext cx="1765309" cy="52197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en-US" sz="2800" dirty="0">
                <a:solidFill>
                  <a:srgbClr val="717E8D"/>
                </a:solidFill>
                <a:cs typeface="汉仪润圆-65简" panose="00020600040101010101" pitchFamily="18" charset="-122"/>
                <a:sym typeface="汉仪润圆-65简" panose="00020600040101010101" pitchFamily="18" charset="-122"/>
              </a:rPr>
              <a:t>核心技术</a:t>
            </a:r>
            <a:endParaRPr lang="en-US" sz="2800" dirty="0">
              <a:solidFill>
                <a:srgbClr val="717E8D"/>
              </a:solidFill>
              <a:cs typeface="汉仪润圆-65简" panose="00020600040101010101" pitchFamily="18" charset="-122"/>
              <a:sym typeface="汉仪润圆-65简" panose="00020600040101010101" pitchFamily="18" charset="-122"/>
            </a:endParaRPr>
          </a:p>
        </p:txBody>
      </p:sp>
      <p:sp>
        <p:nvSpPr>
          <p:cNvPr id="26" name="TextBox 25"/>
          <p:cNvSpPr txBox="1"/>
          <p:nvPr/>
        </p:nvSpPr>
        <p:spPr>
          <a:xfrm>
            <a:off x="530225" y="4224020"/>
            <a:ext cx="4199255" cy="859155"/>
          </a:xfrm>
          <a:prstGeom prst="rect">
            <a:avLst/>
          </a:prstGeom>
        </p:spPr>
        <p:txBody>
          <a:bodyPr vert="horz" lIns="91440" tIns="45720" rIns="91440" bIns="45720" rtlCol="0">
            <a:noAutofit/>
          </a:bodyPr>
          <a:lstStyle>
            <a:defPPr>
              <a:defRPr lang="zh-CN"/>
            </a:defPPr>
            <a:lvl1pPr indent="0">
              <a:lnSpc>
                <a:spcPct val="150000"/>
              </a:lnSpc>
              <a:spcBef>
                <a:spcPts val="1200"/>
              </a:spcBef>
              <a:buFont typeface="Arial" panose="020B0604020202090204" pitchFamily="34" charset="0"/>
              <a:buNone/>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r>
              <a:rPr lang="en-US" sz="1400" dirty="0">
                <a:solidFill>
                  <a:srgbClr val="717E8D"/>
                </a:solidFill>
                <a:cs typeface="汉仪润圆-65简" panose="00020600040101010101" pitchFamily="18" charset="-122"/>
                <a:sym typeface="汉仪润圆-65简" panose="00020600040101010101" pitchFamily="18" charset="-122"/>
              </a:rPr>
              <a:t>在某些领域有创新（如全面屏、折叠屏），但整体创新影响力与苹果相比略逊。</a:t>
            </a:r>
            <a:endParaRPr lang="en-US" sz="1400" dirty="0">
              <a:solidFill>
                <a:srgbClr val="717E8D"/>
              </a:solidFill>
              <a:cs typeface="汉仪润圆-65简" panose="00020600040101010101" pitchFamily="18" charset="-122"/>
              <a:sym typeface="汉仪润圆-65简" panose="00020600040101010101" pitchFamily="18" charset="-122"/>
            </a:endParaRPr>
          </a:p>
        </p:txBody>
      </p:sp>
      <p:sp>
        <p:nvSpPr>
          <p:cNvPr id="27" name="TextBox 26"/>
          <p:cNvSpPr txBox="1"/>
          <p:nvPr/>
        </p:nvSpPr>
        <p:spPr>
          <a:xfrm>
            <a:off x="530482" y="3722713"/>
            <a:ext cx="1765309" cy="52197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en-US" sz="2800" dirty="0">
                <a:solidFill>
                  <a:srgbClr val="717E8D"/>
                </a:solidFill>
                <a:cs typeface="汉仪润圆-65简" panose="00020600040101010101" pitchFamily="18" charset="-122"/>
                <a:sym typeface="汉仪润圆-65简" panose="00020600040101010101" pitchFamily="18" charset="-122"/>
              </a:rPr>
              <a:t>创新技术</a:t>
            </a:r>
            <a:endParaRPr lang="en-US" sz="2800" dirty="0">
              <a:solidFill>
                <a:srgbClr val="717E8D"/>
              </a:solidFill>
              <a:cs typeface="汉仪润圆-65简" panose="00020600040101010101" pitchFamily="18" charset="-122"/>
              <a:sym typeface="汉仪润圆-65简" panose="00020600040101010101" pitchFamily="18" charset="-122"/>
            </a:endParaRPr>
          </a:p>
        </p:txBody>
      </p:sp>
      <p:sp>
        <p:nvSpPr>
          <p:cNvPr id="30" name="TextBox 29"/>
          <p:cNvSpPr txBox="1"/>
          <p:nvPr/>
        </p:nvSpPr>
        <p:spPr>
          <a:xfrm>
            <a:off x="530225" y="5676900"/>
            <a:ext cx="4199890" cy="854075"/>
          </a:xfrm>
          <a:prstGeom prst="rect">
            <a:avLst/>
          </a:prstGeom>
        </p:spPr>
        <p:txBody>
          <a:bodyPr vert="horz" lIns="91440" tIns="45720" rIns="91440" bIns="45720" rtlCol="0">
            <a:noAutofit/>
          </a:bodyPr>
          <a:lstStyle>
            <a:defPPr>
              <a:defRPr lang="zh-CN"/>
            </a:defPPr>
            <a:lvl1pPr indent="0">
              <a:lnSpc>
                <a:spcPct val="150000"/>
              </a:lnSpc>
              <a:spcBef>
                <a:spcPts val="1200"/>
              </a:spcBef>
              <a:buFont typeface="Arial" panose="020B0604020202090204" pitchFamily="34" charset="0"/>
              <a:buNone/>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r>
              <a:rPr lang="en-US" sz="1400" dirty="0">
                <a:solidFill>
                  <a:srgbClr val="717E8D"/>
                </a:solidFill>
                <a:cs typeface="汉仪润圆-65简" panose="00020600040101010101" pitchFamily="18" charset="-122"/>
                <a:sym typeface="汉仪润圆-65简" panose="00020600040101010101" pitchFamily="18" charset="-122"/>
              </a:rPr>
              <a:t>设计风格多样，部分高端型号工艺优良，整体与苹果顶级工艺存在一定差距。</a:t>
            </a:r>
            <a:endParaRPr lang="en-US" sz="1400" dirty="0">
              <a:solidFill>
                <a:srgbClr val="717E8D"/>
              </a:solidFill>
              <a:cs typeface="汉仪润圆-65简" panose="00020600040101010101" pitchFamily="18" charset="-122"/>
              <a:sym typeface="汉仪润圆-65简" panose="00020600040101010101" pitchFamily="18" charset="-122"/>
            </a:endParaRPr>
          </a:p>
        </p:txBody>
      </p:sp>
      <p:sp>
        <p:nvSpPr>
          <p:cNvPr id="31" name="TextBox 30"/>
          <p:cNvSpPr txBox="1"/>
          <p:nvPr/>
        </p:nvSpPr>
        <p:spPr>
          <a:xfrm>
            <a:off x="530225" y="5175885"/>
            <a:ext cx="2732405" cy="52197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en-US" sz="2800" dirty="0">
                <a:solidFill>
                  <a:srgbClr val="717E8D"/>
                </a:solidFill>
                <a:cs typeface="汉仪润圆-65简" panose="00020600040101010101" pitchFamily="18" charset="-122"/>
                <a:sym typeface="汉仪润圆-65简" panose="00020600040101010101" pitchFamily="18" charset="-122"/>
              </a:rPr>
              <a:t>设计与工艺</a:t>
            </a:r>
            <a:endParaRPr lang="en-US" sz="2800" dirty="0">
              <a:solidFill>
                <a:srgbClr val="717E8D"/>
              </a:solidFill>
              <a:cs typeface="汉仪润圆-65简" panose="00020600040101010101" pitchFamily="18" charset="-122"/>
              <a:sym typeface="汉仪润圆-65简" panose="00020600040101010101" pitchFamily="18" charset="-122"/>
            </a:endParaRPr>
          </a:p>
        </p:txBody>
      </p:sp>
      <p:cxnSp>
        <p:nvCxnSpPr>
          <p:cNvPr id="24" name="直接箭头连接符 23"/>
          <p:cNvCxnSpPr/>
          <p:nvPr/>
        </p:nvCxnSpPr>
        <p:spPr>
          <a:xfrm flipV="1">
            <a:off x="712836" y="1464347"/>
            <a:ext cx="2980690" cy="12065"/>
          </a:xfrm>
          <a:prstGeom prst="straightConnector1">
            <a:avLst/>
          </a:prstGeom>
          <a:ln>
            <a:solidFill>
              <a:srgbClr val="9FB9CD"/>
            </a:solidFill>
            <a:tailEnd type="triangle"/>
          </a:ln>
        </p:spPr>
        <p:style>
          <a:lnRef idx="1">
            <a:schemeClr val="accent1"/>
          </a:lnRef>
          <a:fillRef idx="0">
            <a:schemeClr val="accent1"/>
          </a:fillRef>
          <a:effectRef idx="0">
            <a:schemeClr val="accent1"/>
          </a:effectRef>
          <a:fontRef idx="minor">
            <a:schemeClr val="tx1"/>
          </a:fontRef>
        </p:style>
      </p:cxnSp>
      <p:sp>
        <p:nvSpPr>
          <p:cNvPr id="4" name="Text13"/>
          <p:cNvSpPr txBox="1"/>
          <p:nvPr>
            <p:custDataLst>
              <p:tags r:id="rId2"/>
            </p:custDataLst>
          </p:nvPr>
        </p:nvSpPr>
        <p:spPr>
          <a:xfrm>
            <a:off x="347980" y="305435"/>
            <a:ext cx="5251450" cy="720090"/>
          </a:xfrm>
          <a:prstGeom prst="rect">
            <a:avLst/>
          </a:prstGeom>
          <a:noFill/>
        </p:spPr>
        <p:txBody>
          <a:bodyPr wrap="square" rtlCol="0" anchor="ctr" anchorCtr="0">
            <a:normAutofit/>
          </a:bodyPr>
          <a:p>
            <a:pPr marR="0" indent="0" defTabSz="914400" fontAlgn="ctr">
              <a:lnSpc>
                <a:spcPct val="120000"/>
              </a:lnSpc>
              <a:spcBef>
                <a:spcPts val="0"/>
              </a:spcBef>
              <a:spcAft>
                <a:spcPts val="0"/>
              </a:spcAft>
              <a:buClrTx/>
              <a:buSzTx/>
              <a:buFontTx/>
              <a:buNone/>
              <a:defRPr/>
            </a:pPr>
            <a:r>
              <a:rPr lang="zh-CN" altLang="en-US" sz="3200" b="1" noProof="0" dirty="0" err="1">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与友商对比</a:t>
            </a:r>
            <a:r>
              <a:rPr lang="en-US" altLang="zh-CN" sz="3200" b="1" noProof="0" dirty="0" err="1">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a:t>
            </a:r>
            <a:r>
              <a:rPr lang="zh-CN" altLang="en-US" sz="3200" b="1" noProof="0" dirty="0" err="1">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以苹果为例</a:t>
            </a:r>
            <a:endParaRPr lang="zh-CN" altLang="en-US" sz="3200" b="1" noProof="0" dirty="0" err="1">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p:txBody>
      </p:sp>
      <p:sp>
        <p:nvSpPr>
          <p:cNvPr id="14" name="TextBox 20"/>
          <p:cNvSpPr txBox="1"/>
          <p:nvPr>
            <p:custDataLst>
              <p:tags r:id="rId3"/>
            </p:custDataLst>
          </p:nvPr>
        </p:nvSpPr>
        <p:spPr>
          <a:xfrm>
            <a:off x="6643370" y="2835910"/>
            <a:ext cx="4198620" cy="887095"/>
          </a:xfrm>
          <a:prstGeom prst="rect">
            <a:avLst/>
          </a:prstGeom>
        </p:spPr>
        <p:txBody>
          <a:bodyPr vert="horz" lIns="91440" tIns="45720" rIns="91440" bIns="45720" rtlCol="0">
            <a:noAutofit/>
          </a:bodyPr>
          <a:lstStyle>
            <a:defPPr>
              <a:defRPr lang="zh-CN"/>
            </a:defPPr>
            <a:lvl1pPr indent="0">
              <a:lnSpc>
                <a:spcPct val="150000"/>
              </a:lnSpc>
              <a:spcBef>
                <a:spcPts val="1200"/>
              </a:spcBef>
              <a:buFont typeface="Arial" panose="020B0604020202090204" pitchFamily="34" charset="0"/>
              <a:buNone/>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a:buClr>
                <a:srgbClr val="9FB9CD"/>
              </a:buClr>
              <a:buFont typeface="汉仪润圆-65简" panose="00020600040101010101" pitchFamily="18" charset="-122"/>
            </a:pPr>
            <a:r>
              <a:rPr sz="1400">
                <a:solidFill>
                  <a:schemeClr val="bg1"/>
                </a:solidFill>
                <a:cs typeface="汉仪润圆-65简" panose="00020600040101010101" pitchFamily="18" charset="-122"/>
                <a:sym typeface="汉仪润圆-65简" panose="00020600040101010101" pitchFamily="18" charset="-122"/>
              </a:rPr>
              <a:t>自研A系列芯片，性能卓越，功耗控制出色；iOS系统封闭、优化，软硬件一体化程度高。</a:t>
            </a:r>
            <a:endParaRPr lang="en-US" sz="1400" dirty="0">
              <a:solidFill>
                <a:schemeClr val="bg1"/>
              </a:solidFill>
              <a:cs typeface="汉仪润圆-65简" panose="00020600040101010101" pitchFamily="18" charset="-122"/>
              <a:sym typeface="汉仪润圆-65简" panose="00020600040101010101" pitchFamily="18" charset="-122"/>
            </a:endParaRPr>
          </a:p>
        </p:txBody>
      </p:sp>
      <p:sp>
        <p:nvSpPr>
          <p:cNvPr id="15" name="TextBox 21"/>
          <p:cNvSpPr txBox="1"/>
          <p:nvPr>
            <p:custDataLst>
              <p:tags r:id="rId4"/>
            </p:custDataLst>
          </p:nvPr>
        </p:nvSpPr>
        <p:spPr>
          <a:xfrm>
            <a:off x="6642357" y="2389161"/>
            <a:ext cx="1765309" cy="52197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en-US" sz="2800" dirty="0">
                <a:solidFill>
                  <a:schemeClr val="bg1"/>
                </a:solidFill>
                <a:cs typeface="汉仪润圆-65简" panose="00020600040101010101" pitchFamily="18" charset="-122"/>
                <a:sym typeface="汉仪润圆-65简" panose="00020600040101010101" pitchFamily="18" charset="-122"/>
              </a:rPr>
              <a:t>核心技术</a:t>
            </a:r>
            <a:endParaRPr lang="en-US" sz="2800" dirty="0">
              <a:solidFill>
                <a:schemeClr val="bg1"/>
              </a:solidFill>
              <a:cs typeface="汉仪润圆-65简" panose="00020600040101010101" pitchFamily="18" charset="-122"/>
              <a:sym typeface="汉仪润圆-65简" panose="00020600040101010101" pitchFamily="18" charset="-122"/>
            </a:endParaRPr>
          </a:p>
        </p:txBody>
      </p:sp>
      <p:sp>
        <p:nvSpPr>
          <p:cNvPr id="16" name="TextBox 25"/>
          <p:cNvSpPr txBox="1"/>
          <p:nvPr>
            <p:custDataLst>
              <p:tags r:id="rId5"/>
            </p:custDataLst>
          </p:nvPr>
        </p:nvSpPr>
        <p:spPr>
          <a:xfrm>
            <a:off x="6642100" y="4224020"/>
            <a:ext cx="4199255" cy="859155"/>
          </a:xfrm>
          <a:prstGeom prst="rect">
            <a:avLst/>
          </a:prstGeom>
        </p:spPr>
        <p:txBody>
          <a:bodyPr vert="horz" lIns="91440" tIns="45720" rIns="91440" bIns="45720" rtlCol="0">
            <a:noAutofit/>
          </a:bodyPr>
          <a:lstStyle>
            <a:defPPr>
              <a:defRPr lang="zh-CN"/>
            </a:defPPr>
            <a:lvl1pPr indent="0">
              <a:lnSpc>
                <a:spcPct val="150000"/>
              </a:lnSpc>
              <a:spcBef>
                <a:spcPts val="1200"/>
              </a:spcBef>
              <a:buFont typeface="Arial" panose="020B0604020202090204" pitchFamily="34" charset="0"/>
              <a:buNone/>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a:buClr>
                <a:srgbClr val="9FB9CD"/>
              </a:buClr>
              <a:buFont typeface="汉仪润圆-65简" panose="00020600040101010101" pitchFamily="18" charset="-122"/>
            </a:pPr>
            <a:r>
              <a:rPr sz="1400">
                <a:solidFill>
                  <a:schemeClr val="bg1"/>
                </a:solidFill>
                <a:cs typeface="汉仪润圆-65简" panose="00020600040101010101" pitchFamily="18" charset="-122"/>
                <a:sym typeface="汉仪润圆-65简" panose="00020600040101010101" pitchFamily="18" charset="-122"/>
              </a:rPr>
              <a:t>引领行业创新（Face ID、ProMotion、MagSafe等），展现强大研发实力与前瞻性。</a:t>
            </a:r>
            <a:endParaRPr lang="en-US" sz="1400" dirty="0">
              <a:solidFill>
                <a:schemeClr val="bg1"/>
              </a:solidFill>
              <a:cs typeface="汉仪润圆-65简" panose="00020600040101010101" pitchFamily="18" charset="-122"/>
              <a:sym typeface="汉仪润圆-65简" panose="00020600040101010101" pitchFamily="18" charset="-122"/>
            </a:endParaRPr>
          </a:p>
        </p:txBody>
      </p:sp>
      <p:sp>
        <p:nvSpPr>
          <p:cNvPr id="28" name="TextBox 26"/>
          <p:cNvSpPr txBox="1"/>
          <p:nvPr>
            <p:custDataLst>
              <p:tags r:id="rId6"/>
            </p:custDataLst>
          </p:nvPr>
        </p:nvSpPr>
        <p:spPr>
          <a:xfrm>
            <a:off x="6642357" y="3722713"/>
            <a:ext cx="1765309" cy="52197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en-US" sz="2800" dirty="0">
                <a:solidFill>
                  <a:schemeClr val="bg1"/>
                </a:solidFill>
                <a:cs typeface="汉仪润圆-65简" panose="00020600040101010101" pitchFamily="18" charset="-122"/>
                <a:sym typeface="汉仪润圆-65简" panose="00020600040101010101" pitchFamily="18" charset="-122"/>
              </a:rPr>
              <a:t>创新技术</a:t>
            </a:r>
            <a:endParaRPr lang="en-US" sz="2800" dirty="0">
              <a:solidFill>
                <a:schemeClr val="bg1"/>
              </a:solidFill>
              <a:cs typeface="汉仪润圆-65简" panose="00020600040101010101" pitchFamily="18" charset="-122"/>
              <a:sym typeface="汉仪润圆-65简" panose="00020600040101010101" pitchFamily="18" charset="-122"/>
            </a:endParaRPr>
          </a:p>
        </p:txBody>
      </p:sp>
      <p:sp>
        <p:nvSpPr>
          <p:cNvPr id="32" name="TextBox 29"/>
          <p:cNvSpPr txBox="1"/>
          <p:nvPr>
            <p:custDataLst>
              <p:tags r:id="rId7"/>
            </p:custDataLst>
          </p:nvPr>
        </p:nvSpPr>
        <p:spPr>
          <a:xfrm>
            <a:off x="6642100" y="5676900"/>
            <a:ext cx="4199890" cy="854075"/>
          </a:xfrm>
          <a:prstGeom prst="rect">
            <a:avLst/>
          </a:prstGeom>
        </p:spPr>
        <p:txBody>
          <a:bodyPr vert="horz" lIns="91440" tIns="45720" rIns="91440" bIns="45720" rtlCol="0">
            <a:noAutofit/>
          </a:bodyPr>
          <a:lstStyle>
            <a:defPPr>
              <a:defRPr lang="zh-CN"/>
            </a:defPPr>
            <a:lvl1pPr indent="0">
              <a:lnSpc>
                <a:spcPct val="150000"/>
              </a:lnSpc>
              <a:spcBef>
                <a:spcPts val="1200"/>
              </a:spcBef>
              <a:buFont typeface="Arial" panose="020B0604020202090204" pitchFamily="34" charset="0"/>
              <a:buNone/>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a:buClr>
                <a:srgbClr val="9FB9CD"/>
              </a:buClr>
              <a:buFont typeface="汉仪润圆-65简" panose="00020600040101010101" pitchFamily="18" charset="-122"/>
            </a:pPr>
            <a:r>
              <a:rPr sz="1400">
                <a:solidFill>
                  <a:schemeClr val="bg1"/>
                </a:solidFill>
                <a:cs typeface="汉仪润圆-65简" panose="00020600040101010101" pitchFamily="18" charset="-122"/>
                <a:sym typeface="汉仪润圆-65简" panose="00020600040101010101" pitchFamily="18" charset="-122"/>
              </a:rPr>
              <a:t>简约、优雅设计风格，采用高端材质，工艺精良，防水防尘性能优异。</a:t>
            </a:r>
            <a:endParaRPr lang="en-US" sz="1400" dirty="0">
              <a:solidFill>
                <a:schemeClr val="bg1"/>
              </a:solidFill>
              <a:cs typeface="汉仪润圆-65简" panose="00020600040101010101" pitchFamily="18" charset="-122"/>
              <a:sym typeface="汉仪润圆-65简" panose="00020600040101010101" pitchFamily="18" charset="-122"/>
            </a:endParaRPr>
          </a:p>
        </p:txBody>
      </p:sp>
      <p:sp>
        <p:nvSpPr>
          <p:cNvPr id="33" name="TextBox 30"/>
          <p:cNvSpPr txBox="1"/>
          <p:nvPr>
            <p:custDataLst>
              <p:tags r:id="rId8"/>
            </p:custDataLst>
          </p:nvPr>
        </p:nvSpPr>
        <p:spPr>
          <a:xfrm>
            <a:off x="6642100" y="5175885"/>
            <a:ext cx="2732405" cy="52197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en-US" sz="2800" dirty="0">
                <a:solidFill>
                  <a:schemeClr val="bg1"/>
                </a:solidFill>
                <a:cs typeface="汉仪润圆-65简" panose="00020600040101010101" pitchFamily="18" charset="-122"/>
                <a:sym typeface="汉仪润圆-65简" panose="00020600040101010101" pitchFamily="18" charset="-122"/>
              </a:rPr>
              <a:t>设计与工艺</a:t>
            </a:r>
            <a:endParaRPr lang="en-US" sz="2800" dirty="0">
              <a:solidFill>
                <a:schemeClr val="bg1"/>
              </a:solidFill>
              <a:cs typeface="汉仪润圆-65简" panose="00020600040101010101" pitchFamily="18" charset="-122"/>
              <a:sym typeface="汉仪润圆-65简" panose="00020600040101010101" pitchFamily="18" charset="-122"/>
            </a:endParaRPr>
          </a:p>
        </p:txBody>
      </p:sp>
      <p:pic>
        <p:nvPicPr>
          <p:cNvPr id="110" name="图片 109"/>
          <p:cNvPicPr/>
          <p:nvPr/>
        </p:nvPicPr>
        <p:blipFill>
          <a:blip r:embed="rId9"/>
          <a:stretch>
            <a:fillRect/>
          </a:stretch>
        </p:blipFill>
        <p:spPr>
          <a:xfrm>
            <a:off x="6816090" y="1694180"/>
            <a:ext cx="548640" cy="5391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descr="OIP"/>
          <p:cNvPicPr>
            <a:picLocks noChangeAspect="1"/>
          </p:cNvPicPr>
          <p:nvPr/>
        </p:nvPicPr>
        <p:blipFill>
          <a:blip r:embed="rId1"/>
          <a:stretch>
            <a:fillRect/>
          </a:stretch>
        </p:blipFill>
        <p:spPr>
          <a:xfrm>
            <a:off x="111125" y="1322070"/>
            <a:ext cx="1712595" cy="1283335"/>
          </a:xfrm>
          <a:prstGeom prst="rect">
            <a:avLst/>
          </a:prstGeom>
        </p:spPr>
      </p:pic>
      <p:sp>
        <p:nvSpPr>
          <p:cNvPr id="9" name="Rectangle 8"/>
          <p:cNvSpPr/>
          <p:nvPr/>
        </p:nvSpPr>
        <p:spPr>
          <a:xfrm>
            <a:off x="5667375" y="0"/>
            <a:ext cx="6524625" cy="6858000"/>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10" name="TextBox 9"/>
          <p:cNvSpPr txBox="1"/>
          <p:nvPr/>
        </p:nvSpPr>
        <p:spPr>
          <a:xfrm>
            <a:off x="607060" y="1025525"/>
            <a:ext cx="3557905" cy="39878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dirty="0">
                <a:cs typeface="汉仪润圆-65简" panose="00020600040101010101" pitchFamily="18" charset="-122"/>
                <a:sym typeface="汉仪润圆-65简" panose="00020600040101010101" pitchFamily="18" charset="-122"/>
              </a:rPr>
              <a:t>品牌影响力与市场定位对比</a:t>
            </a:r>
            <a:endParaRPr lang="zh-CN" altLang="en-US" dirty="0">
              <a:cs typeface="汉仪润圆-65简" panose="00020600040101010101" pitchFamily="18" charset="-122"/>
              <a:sym typeface="汉仪润圆-65简" panose="00020600040101010101" pitchFamily="18" charset="-122"/>
            </a:endParaRPr>
          </a:p>
        </p:txBody>
      </p:sp>
      <p:sp>
        <p:nvSpPr>
          <p:cNvPr id="21" name="TextBox 20"/>
          <p:cNvSpPr txBox="1"/>
          <p:nvPr/>
        </p:nvSpPr>
        <p:spPr>
          <a:xfrm>
            <a:off x="531495" y="3150235"/>
            <a:ext cx="4198620" cy="887095"/>
          </a:xfrm>
          <a:prstGeom prst="rect">
            <a:avLst/>
          </a:prstGeom>
        </p:spPr>
        <p:txBody>
          <a:bodyPr vert="horz" lIns="91440" tIns="45720" rIns="91440" bIns="45720" rtlCol="0">
            <a:noAutofit/>
          </a:bodyPr>
          <a:lstStyle>
            <a:defPPr>
              <a:defRPr lang="zh-CN"/>
            </a:defPPr>
            <a:lvl1pPr indent="0">
              <a:lnSpc>
                <a:spcPct val="150000"/>
              </a:lnSpc>
              <a:spcBef>
                <a:spcPts val="1200"/>
              </a:spcBef>
              <a:buFont typeface="Arial" panose="020B0604020202090204" pitchFamily="34" charset="0"/>
              <a:buNone/>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r>
              <a:rPr lang="en-US" sz="1400" dirty="0">
                <a:solidFill>
                  <a:srgbClr val="717E8D"/>
                </a:solidFill>
                <a:cs typeface="汉仪润圆-65简" panose="00020600040101010101" pitchFamily="18" charset="-122"/>
                <a:sym typeface="汉仪润圆-65简" panose="00020600040101010101" pitchFamily="18" charset="-122"/>
              </a:rPr>
              <a:t>以高性价比和亲民形象著称，品牌高端化建设中；早期吸引科技爱好者，现向高端市场迈进。</a:t>
            </a:r>
            <a:endParaRPr lang="en-US" sz="1400" dirty="0">
              <a:solidFill>
                <a:srgbClr val="717E8D"/>
              </a:solidFill>
              <a:cs typeface="汉仪润圆-65简" panose="00020600040101010101" pitchFamily="18" charset="-122"/>
              <a:sym typeface="汉仪润圆-65简" panose="00020600040101010101" pitchFamily="18" charset="-122"/>
            </a:endParaRPr>
          </a:p>
        </p:txBody>
      </p:sp>
      <p:sp>
        <p:nvSpPr>
          <p:cNvPr id="22" name="TextBox 21"/>
          <p:cNvSpPr txBox="1"/>
          <p:nvPr/>
        </p:nvSpPr>
        <p:spPr>
          <a:xfrm>
            <a:off x="530482" y="2703486"/>
            <a:ext cx="1765309" cy="52197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en-US" sz="2800" dirty="0">
                <a:solidFill>
                  <a:srgbClr val="717E8D"/>
                </a:solidFill>
                <a:cs typeface="汉仪润圆-65简" panose="00020600040101010101" pitchFamily="18" charset="-122"/>
                <a:sym typeface="汉仪润圆-65简" panose="00020600040101010101" pitchFamily="18" charset="-122"/>
              </a:rPr>
              <a:t>品牌价值</a:t>
            </a:r>
            <a:endParaRPr lang="en-US" sz="2800" dirty="0">
              <a:solidFill>
                <a:srgbClr val="717E8D"/>
              </a:solidFill>
              <a:cs typeface="汉仪润圆-65简" panose="00020600040101010101" pitchFamily="18" charset="-122"/>
              <a:sym typeface="汉仪润圆-65简" panose="00020600040101010101" pitchFamily="18" charset="-122"/>
            </a:endParaRPr>
          </a:p>
        </p:txBody>
      </p:sp>
      <p:sp>
        <p:nvSpPr>
          <p:cNvPr id="26" name="TextBox 25"/>
          <p:cNvSpPr txBox="1"/>
          <p:nvPr/>
        </p:nvSpPr>
        <p:spPr>
          <a:xfrm>
            <a:off x="530225" y="4538345"/>
            <a:ext cx="4199255" cy="859155"/>
          </a:xfrm>
          <a:prstGeom prst="rect">
            <a:avLst/>
          </a:prstGeom>
        </p:spPr>
        <p:txBody>
          <a:bodyPr vert="horz" lIns="91440" tIns="45720" rIns="91440" bIns="45720" rtlCol="0">
            <a:noAutofit/>
          </a:bodyPr>
          <a:lstStyle>
            <a:defPPr>
              <a:defRPr lang="zh-CN"/>
            </a:defPPr>
            <a:lvl1pPr indent="0">
              <a:lnSpc>
                <a:spcPct val="150000"/>
              </a:lnSpc>
              <a:spcBef>
                <a:spcPts val="1200"/>
              </a:spcBef>
              <a:buFont typeface="Arial" panose="020B0604020202090204" pitchFamily="34" charset="0"/>
              <a:buNone/>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r>
              <a:rPr lang="en-US" sz="1400" dirty="0">
                <a:solidFill>
                  <a:srgbClr val="717E8D"/>
                </a:solidFill>
                <a:cs typeface="汉仪润圆-65简" panose="00020600040101010101" pitchFamily="18" charset="-122"/>
                <a:sym typeface="汉仪润圆-65简" panose="00020600040101010101" pitchFamily="18" charset="-122"/>
              </a:rPr>
              <a:t>产品线覆盖广泛，满足不同消费层级需求，尤其面向年轻、追求性价比用户。</a:t>
            </a:r>
            <a:endParaRPr lang="en-US" sz="1400" dirty="0">
              <a:solidFill>
                <a:srgbClr val="717E8D"/>
              </a:solidFill>
              <a:cs typeface="汉仪润圆-65简" panose="00020600040101010101" pitchFamily="18" charset="-122"/>
              <a:sym typeface="汉仪润圆-65简" panose="00020600040101010101" pitchFamily="18" charset="-122"/>
            </a:endParaRPr>
          </a:p>
        </p:txBody>
      </p:sp>
      <p:sp>
        <p:nvSpPr>
          <p:cNvPr id="27" name="TextBox 26"/>
          <p:cNvSpPr txBox="1"/>
          <p:nvPr/>
        </p:nvSpPr>
        <p:spPr>
          <a:xfrm>
            <a:off x="530482" y="4037038"/>
            <a:ext cx="1765309" cy="52197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en-US" sz="2800" dirty="0">
                <a:solidFill>
                  <a:srgbClr val="717E8D"/>
                </a:solidFill>
                <a:cs typeface="汉仪润圆-65简" panose="00020600040101010101" pitchFamily="18" charset="-122"/>
                <a:sym typeface="汉仪润圆-65简" panose="00020600040101010101" pitchFamily="18" charset="-122"/>
              </a:rPr>
              <a:t>市场定位</a:t>
            </a:r>
            <a:endParaRPr lang="en-US" sz="2800" dirty="0">
              <a:solidFill>
                <a:srgbClr val="717E8D"/>
              </a:solidFill>
              <a:cs typeface="汉仪润圆-65简" panose="00020600040101010101" pitchFamily="18" charset="-122"/>
              <a:sym typeface="汉仪润圆-65简" panose="00020600040101010101" pitchFamily="18" charset="-122"/>
            </a:endParaRPr>
          </a:p>
        </p:txBody>
      </p:sp>
      <p:cxnSp>
        <p:nvCxnSpPr>
          <p:cNvPr id="24" name="直接箭头连接符 23"/>
          <p:cNvCxnSpPr/>
          <p:nvPr/>
        </p:nvCxnSpPr>
        <p:spPr>
          <a:xfrm flipV="1">
            <a:off x="712836" y="1473872"/>
            <a:ext cx="3172460" cy="2540"/>
          </a:xfrm>
          <a:prstGeom prst="straightConnector1">
            <a:avLst/>
          </a:prstGeom>
          <a:ln>
            <a:solidFill>
              <a:srgbClr val="9FB9CD"/>
            </a:solidFill>
            <a:tailEnd type="triangle"/>
          </a:ln>
        </p:spPr>
        <p:style>
          <a:lnRef idx="1">
            <a:schemeClr val="accent1"/>
          </a:lnRef>
          <a:fillRef idx="0">
            <a:schemeClr val="accent1"/>
          </a:fillRef>
          <a:effectRef idx="0">
            <a:schemeClr val="accent1"/>
          </a:effectRef>
          <a:fontRef idx="minor">
            <a:schemeClr val="tx1"/>
          </a:fontRef>
        </p:style>
      </p:cxnSp>
      <p:sp>
        <p:nvSpPr>
          <p:cNvPr id="4" name="Text13"/>
          <p:cNvSpPr txBox="1"/>
          <p:nvPr>
            <p:custDataLst>
              <p:tags r:id="rId2"/>
            </p:custDataLst>
          </p:nvPr>
        </p:nvSpPr>
        <p:spPr>
          <a:xfrm>
            <a:off x="347980" y="305435"/>
            <a:ext cx="5251450" cy="720090"/>
          </a:xfrm>
          <a:prstGeom prst="rect">
            <a:avLst/>
          </a:prstGeom>
          <a:noFill/>
        </p:spPr>
        <p:txBody>
          <a:bodyPr wrap="square" rtlCol="0" anchor="ctr" anchorCtr="0">
            <a:normAutofit/>
          </a:bodyPr>
          <a:p>
            <a:pPr marR="0" indent="0" defTabSz="914400" fontAlgn="ctr">
              <a:lnSpc>
                <a:spcPct val="120000"/>
              </a:lnSpc>
              <a:spcBef>
                <a:spcPts val="0"/>
              </a:spcBef>
              <a:spcAft>
                <a:spcPts val="0"/>
              </a:spcAft>
              <a:buClrTx/>
              <a:buSzTx/>
              <a:buFontTx/>
              <a:buNone/>
              <a:defRPr/>
            </a:pPr>
            <a:r>
              <a:rPr lang="zh-CN" altLang="en-US" sz="3200" b="1" noProof="0" dirty="0" err="1">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与友商对比</a:t>
            </a:r>
            <a:r>
              <a:rPr lang="en-US" altLang="zh-CN" sz="3200" b="1" noProof="0" dirty="0" err="1">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a:t>
            </a:r>
            <a:r>
              <a:rPr lang="zh-CN" altLang="en-US" sz="3200" b="1" noProof="0" dirty="0" err="1">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以苹果为例</a:t>
            </a:r>
            <a:endParaRPr lang="zh-CN" altLang="en-US" sz="3200" b="1" noProof="0" dirty="0" err="1">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p:txBody>
      </p:sp>
      <p:sp>
        <p:nvSpPr>
          <p:cNvPr id="14" name="TextBox 20"/>
          <p:cNvSpPr txBox="1"/>
          <p:nvPr>
            <p:custDataLst>
              <p:tags r:id="rId3"/>
            </p:custDataLst>
          </p:nvPr>
        </p:nvSpPr>
        <p:spPr>
          <a:xfrm>
            <a:off x="6643370" y="3171190"/>
            <a:ext cx="4198620" cy="887095"/>
          </a:xfrm>
          <a:prstGeom prst="rect">
            <a:avLst/>
          </a:prstGeom>
        </p:spPr>
        <p:txBody>
          <a:bodyPr vert="horz" lIns="91440" tIns="45720" rIns="91440" bIns="45720" rtlCol="0">
            <a:noAutofit/>
          </a:bodyPr>
          <a:lstStyle>
            <a:defPPr>
              <a:defRPr lang="zh-CN"/>
            </a:defPPr>
            <a:lvl1pPr indent="0">
              <a:lnSpc>
                <a:spcPct val="150000"/>
              </a:lnSpc>
              <a:spcBef>
                <a:spcPts val="1200"/>
              </a:spcBef>
              <a:buFont typeface="Arial" panose="020B0604020202090204" pitchFamily="34" charset="0"/>
              <a:buNone/>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a:buClr>
                <a:srgbClr val="9FB9CD"/>
              </a:buClr>
              <a:buFont typeface="汉仪润圆-65简" panose="00020600040101010101" pitchFamily="18" charset="-122"/>
            </a:pPr>
            <a:r>
              <a:rPr sz="1400">
                <a:solidFill>
                  <a:schemeClr val="bg1"/>
                </a:solidFill>
                <a:cs typeface="汉仪润圆-65简" panose="00020600040101010101" pitchFamily="18" charset="-122"/>
                <a:sym typeface="汉仪润圆-65简" panose="00020600040101010101" pitchFamily="18" charset="-122"/>
              </a:rPr>
              <a:t>全球最具价值品牌之一，象征高端、时尚与科技前沿，享有极高品牌忠诚度。</a:t>
            </a:r>
            <a:endParaRPr sz="1400">
              <a:solidFill>
                <a:schemeClr val="bg1"/>
              </a:solidFill>
              <a:cs typeface="汉仪润圆-65简" panose="00020600040101010101" pitchFamily="18" charset="-122"/>
              <a:sym typeface="汉仪润圆-65简" panose="00020600040101010101" pitchFamily="18" charset="-122"/>
            </a:endParaRPr>
          </a:p>
        </p:txBody>
      </p:sp>
      <p:sp>
        <p:nvSpPr>
          <p:cNvPr id="15" name="TextBox 21"/>
          <p:cNvSpPr txBox="1"/>
          <p:nvPr>
            <p:custDataLst>
              <p:tags r:id="rId4"/>
            </p:custDataLst>
          </p:nvPr>
        </p:nvSpPr>
        <p:spPr>
          <a:xfrm>
            <a:off x="6642357" y="2724441"/>
            <a:ext cx="1765309" cy="52197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en-US" sz="2800" dirty="0">
                <a:solidFill>
                  <a:schemeClr val="bg1"/>
                </a:solidFill>
                <a:cs typeface="汉仪润圆-65简" panose="00020600040101010101" pitchFamily="18" charset="-122"/>
                <a:sym typeface="汉仪润圆-65简" panose="00020600040101010101" pitchFamily="18" charset="-122"/>
              </a:rPr>
              <a:t>品牌价值</a:t>
            </a:r>
            <a:endParaRPr lang="en-US" sz="2800" dirty="0">
              <a:solidFill>
                <a:schemeClr val="bg1"/>
              </a:solidFill>
              <a:cs typeface="汉仪润圆-65简" panose="00020600040101010101" pitchFamily="18" charset="-122"/>
              <a:sym typeface="汉仪润圆-65简" panose="00020600040101010101" pitchFamily="18" charset="-122"/>
            </a:endParaRPr>
          </a:p>
        </p:txBody>
      </p:sp>
      <p:sp>
        <p:nvSpPr>
          <p:cNvPr id="16" name="TextBox 25"/>
          <p:cNvSpPr txBox="1"/>
          <p:nvPr>
            <p:custDataLst>
              <p:tags r:id="rId5"/>
            </p:custDataLst>
          </p:nvPr>
        </p:nvSpPr>
        <p:spPr>
          <a:xfrm>
            <a:off x="6642100" y="4559300"/>
            <a:ext cx="4199255" cy="859155"/>
          </a:xfrm>
          <a:prstGeom prst="rect">
            <a:avLst/>
          </a:prstGeom>
        </p:spPr>
        <p:txBody>
          <a:bodyPr vert="horz" lIns="91440" tIns="45720" rIns="91440" bIns="45720" rtlCol="0">
            <a:noAutofit/>
          </a:bodyPr>
          <a:lstStyle>
            <a:defPPr>
              <a:defRPr lang="zh-CN"/>
            </a:defPPr>
            <a:lvl1pPr indent="0">
              <a:lnSpc>
                <a:spcPct val="150000"/>
              </a:lnSpc>
              <a:spcBef>
                <a:spcPts val="1200"/>
              </a:spcBef>
              <a:buFont typeface="Arial" panose="020B0604020202090204" pitchFamily="34" charset="0"/>
              <a:buNone/>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a:buClr>
                <a:srgbClr val="9FB9CD"/>
              </a:buClr>
              <a:buFont typeface="汉仪润圆-65简" panose="00020600040101010101" pitchFamily="18" charset="-122"/>
            </a:pPr>
            <a:r>
              <a:rPr sz="1400">
                <a:solidFill>
                  <a:schemeClr val="bg1"/>
                </a:solidFill>
                <a:cs typeface="汉仪润圆-65简" panose="00020600040101010101" pitchFamily="18" charset="-122"/>
                <a:sym typeface="汉仪润圆-65简" panose="00020600040101010101" pitchFamily="18" charset="-122"/>
              </a:rPr>
              <a:t>定位高端市场，价格较高，瞄准追求品质、愿意为创新技术与优质体验付费的消费者。</a:t>
            </a:r>
            <a:endParaRPr sz="1400">
              <a:solidFill>
                <a:schemeClr val="bg1"/>
              </a:solidFill>
              <a:cs typeface="汉仪润圆-65简" panose="00020600040101010101" pitchFamily="18" charset="-122"/>
              <a:sym typeface="汉仪润圆-65简" panose="00020600040101010101" pitchFamily="18" charset="-122"/>
            </a:endParaRPr>
          </a:p>
        </p:txBody>
      </p:sp>
      <p:sp>
        <p:nvSpPr>
          <p:cNvPr id="28" name="TextBox 26"/>
          <p:cNvSpPr txBox="1"/>
          <p:nvPr>
            <p:custDataLst>
              <p:tags r:id="rId6"/>
            </p:custDataLst>
          </p:nvPr>
        </p:nvSpPr>
        <p:spPr>
          <a:xfrm>
            <a:off x="6642357" y="4057993"/>
            <a:ext cx="1765309" cy="52197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en-US" sz="2800" dirty="0">
                <a:solidFill>
                  <a:schemeClr val="bg1"/>
                </a:solidFill>
                <a:cs typeface="汉仪润圆-65简" panose="00020600040101010101" pitchFamily="18" charset="-122"/>
                <a:sym typeface="汉仪润圆-65简" panose="00020600040101010101" pitchFamily="18" charset="-122"/>
              </a:rPr>
              <a:t>市场定位</a:t>
            </a:r>
            <a:endParaRPr lang="en-US" sz="2800" dirty="0">
              <a:solidFill>
                <a:schemeClr val="bg1"/>
              </a:solidFill>
              <a:cs typeface="汉仪润圆-65简" panose="00020600040101010101" pitchFamily="18" charset="-122"/>
              <a:sym typeface="汉仪润圆-65简" panose="00020600040101010101" pitchFamily="18" charset="-122"/>
            </a:endParaRPr>
          </a:p>
        </p:txBody>
      </p:sp>
      <p:pic>
        <p:nvPicPr>
          <p:cNvPr id="110" name="图片 109"/>
          <p:cNvPicPr/>
          <p:nvPr/>
        </p:nvPicPr>
        <p:blipFill>
          <a:blip r:embed="rId7"/>
          <a:stretch>
            <a:fillRect/>
          </a:stretch>
        </p:blipFill>
        <p:spPr>
          <a:xfrm>
            <a:off x="6816090" y="1694180"/>
            <a:ext cx="548640" cy="5391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descr="OIP"/>
          <p:cNvPicPr>
            <a:picLocks noChangeAspect="1"/>
          </p:cNvPicPr>
          <p:nvPr/>
        </p:nvPicPr>
        <p:blipFill>
          <a:blip r:embed="rId1"/>
          <a:stretch>
            <a:fillRect/>
          </a:stretch>
        </p:blipFill>
        <p:spPr>
          <a:xfrm>
            <a:off x="111125" y="1322070"/>
            <a:ext cx="1712595" cy="1283335"/>
          </a:xfrm>
          <a:prstGeom prst="rect">
            <a:avLst/>
          </a:prstGeom>
        </p:spPr>
      </p:pic>
      <p:sp>
        <p:nvSpPr>
          <p:cNvPr id="9" name="Rectangle 8"/>
          <p:cNvSpPr/>
          <p:nvPr/>
        </p:nvSpPr>
        <p:spPr>
          <a:xfrm>
            <a:off x="5667375" y="0"/>
            <a:ext cx="6524625" cy="6858000"/>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10" name="TextBox 9"/>
          <p:cNvSpPr txBox="1"/>
          <p:nvPr/>
        </p:nvSpPr>
        <p:spPr>
          <a:xfrm>
            <a:off x="607060" y="1025525"/>
            <a:ext cx="3557905" cy="39878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dirty="0">
                <a:cs typeface="汉仪润圆-65简" panose="00020600040101010101" pitchFamily="18" charset="-122"/>
                <a:sym typeface="汉仪润圆-65简" panose="00020600040101010101" pitchFamily="18" charset="-122"/>
              </a:rPr>
              <a:t>网络营销对比</a:t>
            </a:r>
            <a:endParaRPr lang="zh-CN" altLang="en-US" dirty="0">
              <a:cs typeface="汉仪润圆-65简" panose="00020600040101010101" pitchFamily="18" charset="-122"/>
              <a:sym typeface="汉仪润圆-65简" panose="00020600040101010101" pitchFamily="18" charset="-122"/>
            </a:endParaRPr>
          </a:p>
        </p:txBody>
      </p:sp>
      <p:sp>
        <p:nvSpPr>
          <p:cNvPr id="21" name="TextBox 20"/>
          <p:cNvSpPr txBox="1"/>
          <p:nvPr/>
        </p:nvSpPr>
        <p:spPr>
          <a:xfrm>
            <a:off x="531495" y="3150235"/>
            <a:ext cx="4198620" cy="887095"/>
          </a:xfrm>
          <a:prstGeom prst="rect">
            <a:avLst/>
          </a:prstGeom>
        </p:spPr>
        <p:txBody>
          <a:bodyPr vert="horz" lIns="91440" tIns="45720" rIns="91440" bIns="45720" rtlCol="0">
            <a:noAutofit/>
          </a:bodyPr>
          <a:lstStyle>
            <a:defPPr>
              <a:defRPr lang="zh-CN"/>
            </a:defPPr>
            <a:lvl1pPr indent="0">
              <a:lnSpc>
                <a:spcPct val="150000"/>
              </a:lnSpc>
              <a:spcBef>
                <a:spcPts val="1200"/>
              </a:spcBef>
              <a:buFont typeface="Arial" panose="020B0604020202090204" pitchFamily="34" charset="0"/>
              <a:buNone/>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r>
              <a:rPr lang="en-US" sz="1400" dirty="0">
                <a:solidFill>
                  <a:srgbClr val="717E8D"/>
                </a:solidFill>
                <a:cs typeface="汉仪润圆-65简" panose="00020600040101010101" pitchFamily="18" charset="-122"/>
                <a:sym typeface="汉仪润圆-65简" panose="00020600040101010101" pitchFamily="18" charset="-122"/>
              </a:rPr>
              <a:t>活跃且多元化，利用社交媒体、KOL合作、粉丝经济、话题营销制造声势；发布会风格热烈，采用“饥饿营销”；线上销售渠道强大。</a:t>
            </a:r>
            <a:endParaRPr lang="en-US" sz="1400" dirty="0">
              <a:solidFill>
                <a:srgbClr val="717E8D"/>
              </a:solidFill>
              <a:cs typeface="汉仪润圆-65简" panose="00020600040101010101" pitchFamily="18" charset="-122"/>
              <a:sym typeface="汉仪润圆-65简" panose="00020600040101010101" pitchFamily="18" charset="-122"/>
            </a:endParaRPr>
          </a:p>
        </p:txBody>
      </p:sp>
      <p:sp>
        <p:nvSpPr>
          <p:cNvPr id="22" name="TextBox 21"/>
          <p:cNvSpPr txBox="1"/>
          <p:nvPr/>
        </p:nvSpPr>
        <p:spPr>
          <a:xfrm>
            <a:off x="530482" y="2703486"/>
            <a:ext cx="1765309" cy="52197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en-US" sz="2800" dirty="0">
                <a:solidFill>
                  <a:srgbClr val="717E8D"/>
                </a:solidFill>
                <a:cs typeface="汉仪润圆-65简" panose="00020600040101010101" pitchFamily="18" charset="-122"/>
                <a:sym typeface="汉仪润圆-65简" panose="00020600040101010101" pitchFamily="18" charset="-122"/>
              </a:rPr>
              <a:t>营销策略</a:t>
            </a:r>
            <a:endParaRPr lang="en-US" sz="2800" dirty="0">
              <a:solidFill>
                <a:srgbClr val="717E8D"/>
              </a:solidFill>
              <a:cs typeface="汉仪润圆-65简" panose="00020600040101010101" pitchFamily="18" charset="-122"/>
              <a:sym typeface="汉仪润圆-65简" panose="00020600040101010101" pitchFamily="18" charset="-122"/>
            </a:endParaRPr>
          </a:p>
        </p:txBody>
      </p:sp>
      <p:sp>
        <p:nvSpPr>
          <p:cNvPr id="26" name="TextBox 25"/>
          <p:cNvSpPr txBox="1"/>
          <p:nvPr/>
        </p:nvSpPr>
        <p:spPr>
          <a:xfrm>
            <a:off x="607060" y="5133975"/>
            <a:ext cx="4199255" cy="859155"/>
          </a:xfrm>
          <a:prstGeom prst="rect">
            <a:avLst/>
          </a:prstGeom>
        </p:spPr>
        <p:txBody>
          <a:bodyPr vert="horz" lIns="91440" tIns="45720" rIns="91440" bIns="45720" rtlCol="0">
            <a:noAutofit/>
          </a:bodyPr>
          <a:lstStyle>
            <a:defPPr>
              <a:defRPr lang="zh-CN"/>
            </a:defPPr>
            <a:lvl1pPr indent="0">
              <a:lnSpc>
                <a:spcPct val="150000"/>
              </a:lnSpc>
              <a:spcBef>
                <a:spcPts val="1200"/>
              </a:spcBef>
              <a:buFont typeface="Arial" panose="020B0604020202090204" pitchFamily="34" charset="0"/>
              <a:buNone/>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r>
              <a:rPr lang="en-US" sz="1400" dirty="0">
                <a:solidFill>
                  <a:srgbClr val="717E8D"/>
                </a:solidFill>
                <a:cs typeface="汉仪润圆-65简" panose="00020600040101010101" pitchFamily="18" charset="-122"/>
                <a:sym typeface="汉仪润圆-65简" panose="00020600040101010101" pitchFamily="18" charset="-122"/>
              </a:rPr>
              <a:t>社交媒体平台上粉丝众多，互动频繁；小米社区活跃，用户参与产品讨论、反馈，形成强用户黏性和口碑传播。</a:t>
            </a:r>
            <a:endParaRPr lang="en-US" sz="1400" dirty="0">
              <a:solidFill>
                <a:srgbClr val="717E8D"/>
              </a:solidFill>
              <a:cs typeface="汉仪润圆-65简" panose="00020600040101010101" pitchFamily="18" charset="-122"/>
              <a:sym typeface="汉仪润圆-65简" panose="00020600040101010101" pitchFamily="18" charset="-122"/>
            </a:endParaRPr>
          </a:p>
        </p:txBody>
      </p:sp>
      <p:sp>
        <p:nvSpPr>
          <p:cNvPr id="27" name="TextBox 26"/>
          <p:cNvSpPr txBox="1"/>
          <p:nvPr/>
        </p:nvSpPr>
        <p:spPr>
          <a:xfrm>
            <a:off x="530225" y="4612640"/>
            <a:ext cx="4275455" cy="52197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en-US" sz="2800" dirty="0">
                <a:solidFill>
                  <a:srgbClr val="717E8D"/>
                </a:solidFill>
                <a:cs typeface="汉仪润圆-65简" panose="00020600040101010101" pitchFamily="18" charset="-122"/>
                <a:sym typeface="汉仪润圆-65简" panose="00020600040101010101" pitchFamily="18" charset="-122"/>
              </a:rPr>
              <a:t>社交媒体与社区</a:t>
            </a:r>
            <a:endParaRPr lang="en-US" sz="2800" dirty="0">
              <a:solidFill>
                <a:srgbClr val="717E8D"/>
              </a:solidFill>
              <a:cs typeface="汉仪润圆-65简" panose="00020600040101010101" pitchFamily="18" charset="-122"/>
              <a:sym typeface="汉仪润圆-65简" panose="00020600040101010101" pitchFamily="18" charset="-122"/>
            </a:endParaRPr>
          </a:p>
        </p:txBody>
      </p:sp>
      <p:cxnSp>
        <p:nvCxnSpPr>
          <p:cNvPr id="24" name="直接箭头连接符 23"/>
          <p:cNvCxnSpPr/>
          <p:nvPr/>
        </p:nvCxnSpPr>
        <p:spPr>
          <a:xfrm flipV="1">
            <a:off x="712836" y="1473872"/>
            <a:ext cx="3172460" cy="2540"/>
          </a:xfrm>
          <a:prstGeom prst="straightConnector1">
            <a:avLst/>
          </a:prstGeom>
          <a:ln>
            <a:solidFill>
              <a:srgbClr val="9FB9CD"/>
            </a:solidFill>
            <a:tailEnd type="triangle"/>
          </a:ln>
        </p:spPr>
        <p:style>
          <a:lnRef idx="1">
            <a:schemeClr val="accent1"/>
          </a:lnRef>
          <a:fillRef idx="0">
            <a:schemeClr val="accent1"/>
          </a:fillRef>
          <a:effectRef idx="0">
            <a:schemeClr val="accent1"/>
          </a:effectRef>
          <a:fontRef idx="minor">
            <a:schemeClr val="tx1"/>
          </a:fontRef>
        </p:style>
      </p:cxnSp>
      <p:sp>
        <p:nvSpPr>
          <p:cNvPr id="4" name="Text13"/>
          <p:cNvSpPr txBox="1"/>
          <p:nvPr>
            <p:custDataLst>
              <p:tags r:id="rId2"/>
            </p:custDataLst>
          </p:nvPr>
        </p:nvSpPr>
        <p:spPr>
          <a:xfrm>
            <a:off x="347980" y="305435"/>
            <a:ext cx="5251450" cy="720090"/>
          </a:xfrm>
          <a:prstGeom prst="rect">
            <a:avLst/>
          </a:prstGeom>
          <a:noFill/>
        </p:spPr>
        <p:txBody>
          <a:bodyPr wrap="square" rtlCol="0" anchor="ctr" anchorCtr="0">
            <a:normAutofit/>
          </a:bodyPr>
          <a:p>
            <a:pPr marR="0" indent="0" defTabSz="914400" fontAlgn="ctr">
              <a:lnSpc>
                <a:spcPct val="120000"/>
              </a:lnSpc>
              <a:spcBef>
                <a:spcPts val="0"/>
              </a:spcBef>
              <a:spcAft>
                <a:spcPts val="0"/>
              </a:spcAft>
              <a:buClrTx/>
              <a:buSzTx/>
              <a:buFontTx/>
              <a:buNone/>
              <a:defRPr/>
            </a:pPr>
            <a:r>
              <a:rPr lang="zh-CN" altLang="en-US" sz="3200" b="1" noProof="0" dirty="0" err="1">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与友商对比</a:t>
            </a:r>
            <a:r>
              <a:rPr lang="en-US" altLang="zh-CN" sz="3200" b="1" noProof="0" dirty="0" err="1">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a:t>
            </a:r>
            <a:r>
              <a:rPr lang="zh-CN" altLang="en-US" sz="3200" b="1" noProof="0" dirty="0" err="1">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以苹果为例</a:t>
            </a:r>
            <a:endParaRPr lang="zh-CN" altLang="en-US" sz="3200" b="1" noProof="0" dirty="0" err="1">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p:txBody>
      </p:sp>
      <p:sp>
        <p:nvSpPr>
          <p:cNvPr id="14" name="TextBox 20"/>
          <p:cNvSpPr txBox="1"/>
          <p:nvPr>
            <p:custDataLst>
              <p:tags r:id="rId3"/>
            </p:custDataLst>
          </p:nvPr>
        </p:nvSpPr>
        <p:spPr>
          <a:xfrm>
            <a:off x="6643370" y="3171190"/>
            <a:ext cx="4198620" cy="887095"/>
          </a:xfrm>
          <a:prstGeom prst="rect">
            <a:avLst/>
          </a:prstGeom>
        </p:spPr>
        <p:txBody>
          <a:bodyPr vert="horz" lIns="91440" tIns="45720" rIns="91440" bIns="45720" rtlCol="0">
            <a:noAutofit/>
          </a:bodyPr>
          <a:lstStyle>
            <a:defPPr>
              <a:defRPr lang="zh-CN"/>
            </a:defPPr>
            <a:lvl1pPr indent="0">
              <a:lnSpc>
                <a:spcPct val="150000"/>
              </a:lnSpc>
              <a:spcBef>
                <a:spcPts val="1200"/>
              </a:spcBef>
              <a:buFont typeface="Arial" panose="020B0604020202090204" pitchFamily="34" charset="0"/>
              <a:buNone/>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a:buClr>
                <a:srgbClr val="9FB9CD"/>
              </a:buClr>
              <a:buFont typeface="汉仪润圆-65简" panose="00020600040101010101" pitchFamily="18" charset="-122"/>
            </a:pPr>
            <a:r>
              <a:rPr sz="1400">
                <a:solidFill>
                  <a:schemeClr val="bg1"/>
                </a:solidFill>
                <a:cs typeface="汉仪润圆-65简" panose="00020600040101010101" pitchFamily="18" charset="-122"/>
                <a:sym typeface="汉仪润圆-65简" panose="00020600040101010101" pitchFamily="18" charset="-122"/>
              </a:rPr>
              <a:t>低调奢华，强调产品展示与故事叙述，通过发布会、高质量广告、艺术家合作塑造高级感；网络营销以官方网站、社交媒体官方账号、电子邮件订阅为主，较少依赖促销活动。</a:t>
            </a:r>
            <a:endParaRPr sz="1400">
              <a:solidFill>
                <a:schemeClr val="bg1"/>
              </a:solidFill>
              <a:cs typeface="汉仪润圆-65简" panose="00020600040101010101" pitchFamily="18" charset="-122"/>
              <a:sym typeface="汉仪润圆-65简" panose="00020600040101010101" pitchFamily="18" charset="-122"/>
            </a:endParaRPr>
          </a:p>
        </p:txBody>
      </p:sp>
      <p:sp>
        <p:nvSpPr>
          <p:cNvPr id="15" name="TextBox 21"/>
          <p:cNvSpPr txBox="1"/>
          <p:nvPr>
            <p:custDataLst>
              <p:tags r:id="rId4"/>
            </p:custDataLst>
          </p:nvPr>
        </p:nvSpPr>
        <p:spPr>
          <a:xfrm>
            <a:off x="6642357" y="2724441"/>
            <a:ext cx="1765309" cy="52197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en-US" sz="2800" dirty="0">
                <a:solidFill>
                  <a:schemeClr val="bg1"/>
                </a:solidFill>
                <a:cs typeface="汉仪润圆-65简" panose="00020600040101010101" pitchFamily="18" charset="-122"/>
                <a:sym typeface="汉仪润圆-65简" panose="00020600040101010101" pitchFamily="18" charset="-122"/>
              </a:rPr>
              <a:t>营销策略</a:t>
            </a:r>
            <a:endParaRPr lang="en-US" sz="2800" dirty="0">
              <a:solidFill>
                <a:schemeClr val="bg1"/>
              </a:solidFill>
              <a:cs typeface="汉仪润圆-65简" panose="00020600040101010101" pitchFamily="18" charset="-122"/>
              <a:sym typeface="汉仪润圆-65简" panose="00020600040101010101" pitchFamily="18" charset="-122"/>
            </a:endParaRPr>
          </a:p>
        </p:txBody>
      </p:sp>
      <p:sp>
        <p:nvSpPr>
          <p:cNvPr id="16" name="TextBox 25"/>
          <p:cNvSpPr txBox="1"/>
          <p:nvPr>
            <p:custDataLst>
              <p:tags r:id="rId5"/>
            </p:custDataLst>
          </p:nvPr>
        </p:nvSpPr>
        <p:spPr>
          <a:xfrm>
            <a:off x="6643370" y="5133975"/>
            <a:ext cx="4199255" cy="859155"/>
          </a:xfrm>
          <a:prstGeom prst="rect">
            <a:avLst/>
          </a:prstGeom>
        </p:spPr>
        <p:txBody>
          <a:bodyPr vert="horz" lIns="91440" tIns="45720" rIns="91440" bIns="45720" rtlCol="0">
            <a:noAutofit/>
          </a:bodyPr>
          <a:lstStyle>
            <a:defPPr>
              <a:defRPr lang="zh-CN"/>
            </a:defPPr>
            <a:lvl1pPr indent="0">
              <a:lnSpc>
                <a:spcPct val="150000"/>
              </a:lnSpc>
              <a:spcBef>
                <a:spcPts val="1200"/>
              </a:spcBef>
              <a:buFont typeface="Arial" panose="020B0604020202090204" pitchFamily="34" charset="0"/>
              <a:buNone/>
              <a:defRPr sz="1100" kern="0">
                <a:solidFill>
                  <a:schemeClr val="bg1">
                    <a:lumMod val="50000"/>
                  </a:schemeClr>
                </a:solidFill>
                <a:latin typeface="汉仪润圆-65简" panose="00020600040101010101" pitchFamily="18" charset="-122"/>
                <a:ea typeface="汉仪润圆-65简" panose="00020600040101010101" pitchFamily="18" charset="-122"/>
                <a:cs typeface="+mn-ea"/>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a:buClr>
                <a:srgbClr val="9FB9CD"/>
              </a:buClr>
              <a:buFont typeface="汉仪润圆-65简" panose="00020600040101010101" pitchFamily="18" charset="-122"/>
            </a:pPr>
            <a:r>
              <a:rPr sz="1400">
                <a:solidFill>
                  <a:schemeClr val="bg1"/>
                </a:solidFill>
                <a:cs typeface="汉仪润圆-65简" panose="00020600040101010101" pitchFamily="18" charset="-122"/>
                <a:sym typeface="汉仪润圆-65简" panose="00020600040101010101" pitchFamily="18" charset="-122"/>
              </a:rPr>
              <a:t>社交媒体活跃度适中，发布产品资讯、用户故事；苹果社区围绕零售店和官方支持论坛，用户粘性高。</a:t>
            </a:r>
            <a:endParaRPr sz="1400">
              <a:solidFill>
                <a:schemeClr val="bg1"/>
              </a:solidFill>
              <a:cs typeface="汉仪润圆-65简" panose="00020600040101010101" pitchFamily="18" charset="-122"/>
              <a:sym typeface="汉仪润圆-65简" panose="00020600040101010101" pitchFamily="18" charset="-122"/>
            </a:endParaRPr>
          </a:p>
        </p:txBody>
      </p:sp>
      <p:sp>
        <p:nvSpPr>
          <p:cNvPr id="28" name="TextBox 26"/>
          <p:cNvSpPr txBox="1"/>
          <p:nvPr>
            <p:custDataLst>
              <p:tags r:id="rId6"/>
            </p:custDataLst>
          </p:nvPr>
        </p:nvSpPr>
        <p:spPr>
          <a:xfrm>
            <a:off x="6643370" y="4632960"/>
            <a:ext cx="3393440" cy="52197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en-US" sz="2800" dirty="0">
                <a:solidFill>
                  <a:schemeClr val="bg1"/>
                </a:solidFill>
                <a:cs typeface="汉仪润圆-65简" panose="00020600040101010101" pitchFamily="18" charset="-122"/>
                <a:sym typeface="汉仪润圆-65简" panose="00020600040101010101" pitchFamily="18" charset="-122"/>
              </a:rPr>
              <a:t>社交媒体与社区</a:t>
            </a:r>
            <a:endParaRPr lang="en-US" sz="2800" dirty="0">
              <a:solidFill>
                <a:schemeClr val="bg1"/>
              </a:solidFill>
              <a:cs typeface="汉仪润圆-65简" panose="00020600040101010101" pitchFamily="18" charset="-122"/>
              <a:sym typeface="汉仪润圆-65简" panose="00020600040101010101" pitchFamily="18" charset="-122"/>
            </a:endParaRPr>
          </a:p>
        </p:txBody>
      </p:sp>
      <p:pic>
        <p:nvPicPr>
          <p:cNvPr id="110" name="图片 109"/>
          <p:cNvPicPr/>
          <p:nvPr/>
        </p:nvPicPr>
        <p:blipFill>
          <a:blip r:embed="rId7"/>
          <a:stretch>
            <a:fillRect/>
          </a:stretch>
        </p:blipFill>
        <p:spPr>
          <a:xfrm>
            <a:off x="6816090" y="1694180"/>
            <a:ext cx="548640" cy="5391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userDrawn="1">
            <p:custDataLst>
              <p:tags r:id="rId1"/>
            </p:custDataLst>
          </p:nvPr>
        </p:nvSpPr>
        <p:spPr>
          <a:xfrm>
            <a:off x="175260" y="4884420"/>
            <a:ext cx="5913120" cy="1708785"/>
          </a:xfrm>
          <a:prstGeom prst="roundRect">
            <a:avLst/>
          </a:prstGeom>
          <a:solidFill>
            <a:srgbClr val="E2E6ED">
              <a:alpha val="5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64" name="圆角矩形 63"/>
          <p:cNvSpPr/>
          <p:nvPr userDrawn="1">
            <p:custDataLst>
              <p:tags r:id="rId2"/>
            </p:custDataLst>
          </p:nvPr>
        </p:nvSpPr>
        <p:spPr>
          <a:xfrm>
            <a:off x="175260" y="1412240"/>
            <a:ext cx="5913120" cy="2830830"/>
          </a:xfrm>
          <a:prstGeom prst="roundRect">
            <a:avLst/>
          </a:prstGeom>
          <a:solidFill>
            <a:srgbClr val="E2E6ED">
              <a:alpha val="5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pic>
        <p:nvPicPr>
          <p:cNvPr id="21" name="图片占位符 20"/>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2656" r="32656"/>
          <a:stretch>
            <a:fillRect/>
          </a:stretch>
        </p:blipFill>
        <p:spPr/>
      </p:pic>
      <p:sp>
        <p:nvSpPr>
          <p:cNvPr id="12" name="Rectangle 3"/>
          <p:cNvSpPr/>
          <p:nvPr/>
        </p:nvSpPr>
        <p:spPr>
          <a:xfrm>
            <a:off x="6359269" y="1257300"/>
            <a:ext cx="3238500" cy="4514851"/>
          </a:xfrm>
          <a:prstGeom prst="rect">
            <a:avLst/>
          </a:prstGeom>
          <a:solidFill>
            <a:srgbClr val="717E8D"/>
          </a:solidFill>
          <a:ln>
            <a:noFill/>
          </a:ln>
          <a:effectLst>
            <a:outerShdw blurRad="444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Rectangle 3"/>
          <p:cNvSpPr/>
          <p:nvPr/>
        </p:nvSpPr>
        <p:spPr>
          <a:xfrm>
            <a:off x="6515100" y="1257300"/>
            <a:ext cx="3238500" cy="4514851"/>
          </a:xfrm>
          <a:prstGeom prst="rect">
            <a:avLst/>
          </a:prstGeom>
          <a:solidFill>
            <a:schemeClr val="bg1"/>
          </a:solidFill>
          <a:ln>
            <a:noFill/>
          </a:ln>
          <a:effectLst>
            <a:outerShdw blurRad="444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5" name="Freeform 4"/>
          <p:cNvSpPr/>
          <p:nvPr/>
        </p:nvSpPr>
        <p:spPr>
          <a:xfrm>
            <a:off x="8801100" y="5158855"/>
            <a:ext cx="952500" cy="613296"/>
          </a:xfrm>
          <a:custGeom>
            <a:avLst/>
            <a:gdLst>
              <a:gd name="connsiteX0" fmla="*/ 1063914 w 2228555"/>
              <a:gd name="connsiteY0" fmla="*/ 14 h 2215047"/>
              <a:gd name="connsiteX1" fmla="*/ 1169674 w 2228555"/>
              <a:gd name="connsiteY1" fmla="*/ 8050 h 2215047"/>
              <a:gd name="connsiteX2" fmla="*/ 1666275 w 2228555"/>
              <a:gd name="connsiteY2" fmla="*/ 242621 h 2215047"/>
              <a:gd name="connsiteX3" fmla="*/ 2078975 w 2228555"/>
              <a:gd name="connsiteY3" fmla="*/ 699393 h 2215047"/>
              <a:gd name="connsiteX4" fmla="*/ 2162006 w 2228555"/>
              <a:gd name="connsiteY4" fmla="*/ 747295 h 2215047"/>
              <a:gd name="connsiteX5" fmla="*/ 2228555 w 2228555"/>
              <a:gd name="connsiteY5" fmla="*/ 778080 h 2215047"/>
              <a:gd name="connsiteX6" fmla="*/ 2228555 w 2228555"/>
              <a:gd name="connsiteY6" fmla="*/ 2215047 h 2215047"/>
              <a:gd name="connsiteX7" fmla="*/ 37917 w 2228555"/>
              <a:gd name="connsiteY7" fmla="*/ 2215047 h 2215047"/>
              <a:gd name="connsiteX8" fmla="*/ 37065 w 2228555"/>
              <a:gd name="connsiteY8" fmla="*/ 2212395 h 2215047"/>
              <a:gd name="connsiteX9" fmla="*/ 14025 w 2228555"/>
              <a:gd name="connsiteY9" fmla="*/ 2111689 h 2215047"/>
              <a:gd name="connsiteX10" fmla="*/ 200140 w 2228555"/>
              <a:gd name="connsiteY10" fmla="*/ 1401864 h 2215047"/>
              <a:gd name="connsiteX11" fmla="*/ 420984 w 2228555"/>
              <a:gd name="connsiteY11" fmla="*/ 1135351 h 2215047"/>
              <a:gd name="connsiteX12" fmla="*/ 523195 w 2228555"/>
              <a:gd name="connsiteY12" fmla="*/ 804114 h 2215047"/>
              <a:gd name="connsiteX13" fmla="*/ 530476 w 2228555"/>
              <a:gd name="connsiteY13" fmla="*/ 394467 h 2215047"/>
              <a:gd name="connsiteX14" fmla="*/ 1063914 w 2228555"/>
              <a:gd name="connsiteY14" fmla="*/ 14 h 221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28555" h="2215047">
                <a:moveTo>
                  <a:pt x="1063914" y="14"/>
                </a:moveTo>
                <a:cubicBezTo>
                  <a:pt x="1098875" y="-216"/>
                  <a:pt x="1134263" y="2431"/>
                  <a:pt x="1169674" y="8050"/>
                </a:cubicBezTo>
                <a:cubicBezTo>
                  <a:pt x="1340852" y="30853"/>
                  <a:pt x="1515916" y="115125"/>
                  <a:pt x="1666275" y="242621"/>
                </a:cubicBezTo>
                <a:cubicBezTo>
                  <a:pt x="1825035" y="376850"/>
                  <a:pt x="1915073" y="579717"/>
                  <a:pt x="2078975" y="699393"/>
                </a:cubicBezTo>
                <a:cubicBezTo>
                  <a:pt x="2106094" y="717040"/>
                  <a:pt x="2133855" y="732868"/>
                  <a:pt x="2162006" y="747295"/>
                </a:cubicBezTo>
                <a:lnTo>
                  <a:pt x="2228555" y="778080"/>
                </a:lnTo>
                <a:lnTo>
                  <a:pt x="2228555" y="2215047"/>
                </a:lnTo>
                <a:lnTo>
                  <a:pt x="37917" y="2215047"/>
                </a:lnTo>
                <a:lnTo>
                  <a:pt x="37065" y="2212395"/>
                </a:lnTo>
                <a:cubicBezTo>
                  <a:pt x="27668" y="2178204"/>
                  <a:pt x="19966" y="2144460"/>
                  <a:pt x="14025" y="2111689"/>
                </a:cubicBezTo>
                <a:cubicBezTo>
                  <a:pt x="-37636" y="1834538"/>
                  <a:pt x="59934" y="1581277"/>
                  <a:pt x="200140" y="1401864"/>
                </a:cubicBezTo>
                <a:cubicBezTo>
                  <a:pt x="274883" y="1312375"/>
                  <a:pt x="357151" y="1235918"/>
                  <a:pt x="420984" y="1135351"/>
                </a:cubicBezTo>
                <a:cubicBezTo>
                  <a:pt x="483061" y="1047383"/>
                  <a:pt x="524196" y="930961"/>
                  <a:pt x="523195" y="804114"/>
                </a:cubicBezTo>
                <a:cubicBezTo>
                  <a:pt x="521442" y="660325"/>
                  <a:pt x="493479" y="525876"/>
                  <a:pt x="530476" y="394467"/>
                </a:cubicBezTo>
                <a:cubicBezTo>
                  <a:pt x="595331" y="144166"/>
                  <a:pt x="819183" y="1622"/>
                  <a:pt x="1063914" y="14"/>
                </a:cubicBezTo>
                <a:close/>
              </a:path>
            </a:pathLst>
          </a:cu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14" name="Rectangle 13"/>
          <p:cNvSpPr/>
          <p:nvPr/>
        </p:nvSpPr>
        <p:spPr>
          <a:xfrm>
            <a:off x="7000495" y="1586637"/>
            <a:ext cx="1956443" cy="398780"/>
          </a:xfrm>
          <a:prstGeom prst="rect">
            <a:avLst/>
          </a:prstGeom>
          <a:noFill/>
        </p:spPr>
        <p:txBody>
          <a:bodyPr wrap="square" rtlCol="0">
            <a:spAutoFit/>
          </a:bodyPr>
          <a:lstStyle/>
          <a:p>
            <a:pPr defTabSz="1219200">
              <a:spcBef>
                <a:spcPct val="20000"/>
              </a:spcBef>
            </a:pPr>
            <a:r>
              <a:rPr lang="zh-CN" altLang="en-US" sz="2000" b="1" dirty="0">
                <a:solidFill>
                  <a:schemeClr val="tx1">
                    <a:lumMod val="75000"/>
                    <a:lumOff val="25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对比</a:t>
            </a:r>
            <a:r>
              <a:rPr lang="zh-CN" altLang="en-US" sz="2000" b="1" dirty="0">
                <a:solidFill>
                  <a:schemeClr val="tx1">
                    <a:lumMod val="75000"/>
                    <a:lumOff val="25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启示</a:t>
            </a:r>
            <a:endParaRPr lang="zh-CN" altLang="en-US" sz="2000" b="1" dirty="0">
              <a:solidFill>
                <a:schemeClr val="tx1">
                  <a:lumMod val="75000"/>
                  <a:lumOff val="25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17" name="Rectangle 16"/>
          <p:cNvSpPr/>
          <p:nvPr/>
        </p:nvSpPr>
        <p:spPr>
          <a:xfrm>
            <a:off x="6748780" y="2138680"/>
            <a:ext cx="2849245" cy="2955925"/>
          </a:xfrm>
          <a:prstGeom prst="rect">
            <a:avLst/>
          </a:prstGeom>
        </p:spPr>
        <p:txBody>
          <a:bodyPr vert="horz" lIns="91440" tIns="45720" rIns="91440" bIns="45720" rtlCol="0">
            <a:noAutofit/>
          </a:bodyPr>
          <a:lstStyle/>
          <a:p>
            <a:pPr>
              <a:lnSpc>
                <a:spcPct val="150000"/>
              </a:lnSpc>
              <a:spcBef>
                <a:spcPts val="1200"/>
              </a:spcBef>
              <a:buFont typeface="汉仪润圆-65简" panose="00020600040101010101" pitchFamily="18" charset="-122"/>
              <a:buNone/>
            </a:pPr>
            <a:r>
              <a:rPr sz="1400" kern="0" smtClean="0">
                <a:solidFill>
                  <a:schemeClr val="bg1">
                    <a:lumMod val="50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小米应借鉴苹果在品牌高端化、营销创新及线下服务方面的经验，提升品牌形象，创新营销手法，强化线下服务与体验。</a:t>
            </a:r>
            <a:endParaRPr sz="1400" kern="0" smtClean="0">
              <a:solidFill>
                <a:schemeClr val="bg1">
                  <a:lumMod val="50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a:p>
            <a:pPr>
              <a:lnSpc>
                <a:spcPct val="150000"/>
              </a:lnSpc>
              <a:spcBef>
                <a:spcPts val="1200"/>
              </a:spcBef>
              <a:buFont typeface="汉仪润圆-65简" panose="00020600040101010101" pitchFamily="18" charset="-122"/>
              <a:buNone/>
            </a:pPr>
            <a:r>
              <a:rPr sz="1400" kern="0" smtClean="0">
                <a:solidFill>
                  <a:schemeClr val="bg1">
                    <a:lumMod val="50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同时，小米应继续发挥自身网络营销优势，深化用户关系，提升技术自主性，平衡线上线下营销，以适应市场变化，巩固并提升品牌地位。</a:t>
            </a:r>
            <a:endParaRPr sz="1400" kern="0" smtClean="0">
              <a:solidFill>
                <a:schemeClr val="bg1">
                  <a:lumMod val="50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38" name="Text13"/>
          <p:cNvSpPr txBox="1"/>
          <p:nvPr>
            <p:custDataLst>
              <p:tags r:id="rId4"/>
            </p:custDataLst>
          </p:nvPr>
        </p:nvSpPr>
        <p:spPr>
          <a:xfrm>
            <a:off x="347980" y="305435"/>
            <a:ext cx="5251450" cy="720090"/>
          </a:xfrm>
          <a:prstGeom prst="rect">
            <a:avLst/>
          </a:prstGeom>
          <a:noFill/>
        </p:spPr>
        <p:txBody>
          <a:bodyPr wrap="square" rtlCol="0" anchor="ctr" anchorCtr="0">
            <a:normAutofit/>
          </a:bodyPr>
          <a:p>
            <a:pPr marR="0" indent="0" defTabSz="914400" fontAlgn="ctr">
              <a:lnSpc>
                <a:spcPct val="120000"/>
              </a:lnSpc>
              <a:spcBef>
                <a:spcPts val="0"/>
              </a:spcBef>
              <a:spcAft>
                <a:spcPts val="0"/>
              </a:spcAft>
              <a:buClrTx/>
              <a:buSzTx/>
              <a:buFontTx/>
              <a:buNone/>
              <a:defRPr/>
            </a:pPr>
            <a:r>
              <a:rPr lang="zh-CN" altLang="en-US" sz="3200" b="1" noProof="0" dirty="0" err="1">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与友商对比</a:t>
            </a:r>
            <a:r>
              <a:rPr lang="en-US" altLang="zh-CN" sz="3200" b="1" noProof="0" dirty="0" err="1">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a:t>
            </a:r>
            <a:r>
              <a:rPr lang="zh-CN" altLang="en-US" sz="3200" b="1" noProof="0" dirty="0" err="1">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以苹果为例</a:t>
            </a:r>
            <a:endParaRPr lang="zh-CN" altLang="en-US" sz="3200" b="1" noProof="0" dirty="0" err="1">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p:txBody>
      </p:sp>
      <p:sp>
        <p:nvSpPr>
          <p:cNvPr id="40" name="TextBox 9"/>
          <p:cNvSpPr txBox="1"/>
          <p:nvPr>
            <p:custDataLst>
              <p:tags r:id="rId5"/>
            </p:custDataLst>
          </p:nvPr>
        </p:nvSpPr>
        <p:spPr>
          <a:xfrm>
            <a:off x="647065" y="1041400"/>
            <a:ext cx="3557905" cy="39878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dirty="0">
                <a:cs typeface="汉仪润圆-65简" panose="00020600040101010101" pitchFamily="18" charset="-122"/>
                <a:sym typeface="汉仪润圆-65简" panose="00020600040101010101" pitchFamily="18" charset="-122"/>
              </a:rPr>
              <a:t>小米网络营销优势</a:t>
            </a:r>
            <a:endParaRPr lang="zh-CN" altLang="en-US" dirty="0">
              <a:cs typeface="汉仪润圆-65简" panose="00020600040101010101" pitchFamily="18" charset="-122"/>
              <a:sym typeface="汉仪润圆-65简" panose="00020600040101010101" pitchFamily="18" charset="-122"/>
            </a:endParaRPr>
          </a:p>
        </p:txBody>
      </p:sp>
      <p:sp>
        <p:nvSpPr>
          <p:cNvPr id="47" name="Text1"/>
          <p:cNvSpPr/>
          <p:nvPr>
            <p:custDataLst>
              <p:tags r:id="rId6"/>
            </p:custDataLst>
          </p:nvPr>
        </p:nvSpPr>
        <p:spPr>
          <a:xfrm>
            <a:off x="2383226" y="3529887"/>
            <a:ext cx="2982335" cy="525256"/>
          </a:xfrm>
          <a:custGeom>
            <a:avLst/>
            <a:gdLst>
              <a:gd name="connsiteX0" fmla="*/ 0 w 2723824"/>
              <a:gd name="connsiteY0" fmla="*/ 87544 h 525256"/>
              <a:gd name="connsiteX1" fmla="*/ 87544 w 2723824"/>
              <a:gd name="connsiteY1" fmla="*/ 0 h 525256"/>
              <a:gd name="connsiteX2" fmla="*/ 453971 w 2723824"/>
              <a:gd name="connsiteY2" fmla="*/ 0 h 525256"/>
              <a:gd name="connsiteX3" fmla="*/ 453971 w 2723824"/>
              <a:gd name="connsiteY3" fmla="*/ 0 h 525256"/>
              <a:gd name="connsiteX4" fmla="*/ 1134927 w 2723824"/>
              <a:gd name="connsiteY4" fmla="*/ 0 h 525256"/>
              <a:gd name="connsiteX5" fmla="*/ 2636280 w 2723824"/>
              <a:gd name="connsiteY5" fmla="*/ 0 h 525256"/>
              <a:gd name="connsiteX6" fmla="*/ 2723824 w 2723824"/>
              <a:gd name="connsiteY6" fmla="*/ 87544 h 525256"/>
              <a:gd name="connsiteX7" fmla="*/ 2723824 w 2723824"/>
              <a:gd name="connsiteY7" fmla="*/ 306399 h 525256"/>
              <a:gd name="connsiteX8" fmla="*/ 2723824 w 2723824"/>
              <a:gd name="connsiteY8" fmla="*/ 306399 h 525256"/>
              <a:gd name="connsiteX9" fmla="*/ 2723824 w 2723824"/>
              <a:gd name="connsiteY9" fmla="*/ 437713 h 525256"/>
              <a:gd name="connsiteX10" fmla="*/ 2723824 w 2723824"/>
              <a:gd name="connsiteY10" fmla="*/ 437712 h 525256"/>
              <a:gd name="connsiteX11" fmla="*/ 2636280 w 2723824"/>
              <a:gd name="connsiteY11" fmla="*/ 525256 h 525256"/>
              <a:gd name="connsiteX12" fmla="*/ 1134927 w 2723824"/>
              <a:gd name="connsiteY12" fmla="*/ 525256 h 525256"/>
              <a:gd name="connsiteX13" fmla="*/ 453971 w 2723824"/>
              <a:gd name="connsiteY13" fmla="*/ 525256 h 525256"/>
              <a:gd name="connsiteX14" fmla="*/ 453971 w 2723824"/>
              <a:gd name="connsiteY14" fmla="*/ 525256 h 525256"/>
              <a:gd name="connsiteX15" fmla="*/ 87544 w 2723824"/>
              <a:gd name="connsiteY15" fmla="*/ 525256 h 525256"/>
              <a:gd name="connsiteX16" fmla="*/ 0 w 2723824"/>
              <a:gd name="connsiteY16" fmla="*/ 437712 h 525256"/>
              <a:gd name="connsiteX17" fmla="*/ 0 w 2723824"/>
              <a:gd name="connsiteY17" fmla="*/ 437713 h 525256"/>
              <a:gd name="connsiteX18" fmla="*/ -266581 w 2723824"/>
              <a:gd name="connsiteY18" fmla="*/ 267959 h 525256"/>
              <a:gd name="connsiteX19" fmla="*/ 0 w 2723824"/>
              <a:gd name="connsiteY19" fmla="*/ 306399 h 525256"/>
              <a:gd name="connsiteX20" fmla="*/ 0 w 2723824"/>
              <a:gd name="connsiteY20" fmla="*/ 87544 h 525256"/>
              <a:gd name="connsiteX0-1" fmla="*/ 266581 w 2990405"/>
              <a:gd name="connsiteY0-2" fmla="*/ 87544 h 525256"/>
              <a:gd name="connsiteX1-3" fmla="*/ 354125 w 2990405"/>
              <a:gd name="connsiteY1-4" fmla="*/ 0 h 525256"/>
              <a:gd name="connsiteX2-5" fmla="*/ 720552 w 2990405"/>
              <a:gd name="connsiteY2-6" fmla="*/ 0 h 525256"/>
              <a:gd name="connsiteX3-7" fmla="*/ 720552 w 2990405"/>
              <a:gd name="connsiteY3-8" fmla="*/ 0 h 525256"/>
              <a:gd name="connsiteX4-9" fmla="*/ 1401508 w 2990405"/>
              <a:gd name="connsiteY4-10" fmla="*/ 0 h 525256"/>
              <a:gd name="connsiteX5-11" fmla="*/ 2902861 w 2990405"/>
              <a:gd name="connsiteY5-12" fmla="*/ 0 h 525256"/>
              <a:gd name="connsiteX6-13" fmla="*/ 2990405 w 2990405"/>
              <a:gd name="connsiteY6-14" fmla="*/ 87544 h 525256"/>
              <a:gd name="connsiteX7-15" fmla="*/ 2990405 w 2990405"/>
              <a:gd name="connsiteY7-16" fmla="*/ 306399 h 525256"/>
              <a:gd name="connsiteX8-17" fmla="*/ 2990405 w 2990405"/>
              <a:gd name="connsiteY8-18" fmla="*/ 306399 h 525256"/>
              <a:gd name="connsiteX9-19" fmla="*/ 2990405 w 2990405"/>
              <a:gd name="connsiteY9-20" fmla="*/ 437713 h 525256"/>
              <a:gd name="connsiteX10-21" fmla="*/ 2990405 w 2990405"/>
              <a:gd name="connsiteY10-22" fmla="*/ 437712 h 525256"/>
              <a:gd name="connsiteX11-23" fmla="*/ 2902861 w 2990405"/>
              <a:gd name="connsiteY11-24" fmla="*/ 525256 h 525256"/>
              <a:gd name="connsiteX12-25" fmla="*/ 1401508 w 2990405"/>
              <a:gd name="connsiteY12-26" fmla="*/ 525256 h 525256"/>
              <a:gd name="connsiteX13-27" fmla="*/ 720552 w 2990405"/>
              <a:gd name="connsiteY13-28" fmla="*/ 525256 h 525256"/>
              <a:gd name="connsiteX14-29" fmla="*/ 720552 w 2990405"/>
              <a:gd name="connsiteY14-30" fmla="*/ 525256 h 525256"/>
              <a:gd name="connsiteX15-31" fmla="*/ 354125 w 2990405"/>
              <a:gd name="connsiteY15-32" fmla="*/ 525256 h 525256"/>
              <a:gd name="connsiteX16-33" fmla="*/ 266581 w 2990405"/>
              <a:gd name="connsiteY16-34" fmla="*/ 437712 h 525256"/>
              <a:gd name="connsiteX17-35" fmla="*/ 258961 w 2990405"/>
              <a:gd name="connsiteY17-36" fmla="*/ 346273 h 525256"/>
              <a:gd name="connsiteX18-37" fmla="*/ 0 w 2990405"/>
              <a:gd name="connsiteY18-38" fmla="*/ 267959 h 525256"/>
              <a:gd name="connsiteX19-39" fmla="*/ 266581 w 2990405"/>
              <a:gd name="connsiteY19-40" fmla="*/ 306399 h 525256"/>
              <a:gd name="connsiteX20-41" fmla="*/ 266581 w 2990405"/>
              <a:gd name="connsiteY20-42" fmla="*/ 87544 h 525256"/>
              <a:gd name="connsiteX0-43" fmla="*/ 266581 w 2990405"/>
              <a:gd name="connsiteY0-44" fmla="*/ 87544 h 525256"/>
              <a:gd name="connsiteX1-45" fmla="*/ 354125 w 2990405"/>
              <a:gd name="connsiteY1-46" fmla="*/ 0 h 525256"/>
              <a:gd name="connsiteX2-47" fmla="*/ 720552 w 2990405"/>
              <a:gd name="connsiteY2-48" fmla="*/ 0 h 525256"/>
              <a:gd name="connsiteX3-49" fmla="*/ 720552 w 2990405"/>
              <a:gd name="connsiteY3-50" fmla="*/ 0 h 525256"/>
              <a:gd name="connsiteX4-51" fmla="*/ 1401508 w 2990405"/>
              <a:gd name="connsiteY4-52" fmla="*/ 0 h 525256"/>
              <a:gd name="connsiteX5-53" fmla="*/ 2902861 w 2990405"/>
              <a:gd name="connsiteY5-54" fmla="*/ 0 h 525256"/>
              <a:gd name="connsiteX6-55" fmla="*/ 2990405 w 2990405"/>
              <a:gd name="connsiteY6-56" fmla="*/ 87544 h 525256"/>
              <a:gd name="connsiteX7-57" fmla="*/ 2990405 w 2990405"/>
              <a:gd name="connsiteY7-58" fmla="*/ 306399 h 525256"/>
              <a:gd name="connsiteX8-59" fmla="*/ 2990405 w 2990405"/>
              <a:gd name="connsiteY8-60" fmla="*/ 306399 h 525256"/>
              <a:gd name="connsiteX9-61" fmla="*/ 2990405 w 2990405"/>
              <a:gd name="connsiteY9-62" fmla="*/ 437713 h 525256"/>
              <a:gd name="connsiteX10-63" fmla="*/ 2990405 w 2990405"/>
              <a:gd name="connsiteY10-64" fmla="*/ 437712 h 525256"/>
              <a:gd name="connsiteX11-65" fmla="*/ 2902861 w 2990405"/>
              <a:gd name="connsiteY11-66" fmla="*/ 525256 h 525256"/>
              <a:gd name="connsiteX12-67" fmla="*/ 1401508 w 2990405"/>
              <a:gd name="connsiteY12-68" fmla="*/ 525256 h 525256"/>
              <a:gd name="connsiteX13-69" fmla="*/ 720552 w 2990405"/>
              <a:gd name="connsiteY13-70" fmla="*/ 525256 h 525256"/>
              <a:gd name="connsiteX14-71" fmla="*/ 720552 w 2990405"/>
              <a:gd name="connsiteY14-72" fmla="*/ 525256 h 525256"/>
              <a:gd name="connsiteX15-73" fmla="*/ 354125 w 2990405"/>
              <a:gd name="connsiteY15-74" fmla="*/ 525256 h 525256"/>
              <a:gd name="connsiteX16-75" fmla="*/ 266581 w 2990405"/>
              <a:gd name="connsiteY16-76" fmla="*/ 437712 h 525256"/>
              <a:gd name="connsiteX17-77" fmla="*/ 258961 w 2990405"/>
              <a:gd name="connsiteY17-78" fmla="*/ 346273 h 525256"/>
              <a:gd name="connsiteX18-79" fmla="*/ 0 w 2990405"/>
              <a:gd name="connsiteY18-80" fmla="*/ 267959 h 525256"/>
              <a:gd name="connsiteX19-81" fmla="*/ 264676 w 2990405"/>
              <a:gd name="connsiteY19-82" fmla="*/ 251154 h 525256"/>
              <a:gd name="connsiteX20-83" fmla="*/ 266581 w 2990405"/>
              <a:gd name="connsiteY20-84" fmla="*/ 87544 h 525256"/>
              <a:gd name="connsiteX0-85" fmla="*/ 135136 w 2858960"/>
              <a:gd name="connsiteY0-86" fmla="*/ 87544 h 525256"/>
              <a:gd name="connsiteX1-87" fmla="*/ 222680 w 2858960"/>
              <a:gd name="connsiteY1-88" fmla="*/ 0 h 525256"/>
              <a:gd name="connsiteX2-89" fmla="*/ 589107 w 2858960"/>
              <a:gd name="connsiteY2-90" fmla="*/ 0 h 525256"/>
              <a:gd name="connsiteX3-91" fmla="*/ 589107 w 2858960"/>
              <a:gd name="connsiteY3-92" fmla="*/ 0 h 525256"/>
              <a:gd name="connsiteX4-93" fmla="*/ 1270063 w 2858960"/>
              <a:gd name="connsiteY4-94" fmla="*/ 0 h 525256"/>
              <a:gd name="connsiteX5-95" fmla="*/ 2771416 w 2858960"/>
              <a:gd name="connsiteY5-96" fmla="*/ 0 h 525256"/>
              <a:gd name="connsiteX6-97" fmla="*/ 2858960 w 2858960"/>
              <a:gd name="connsiteY6-98" fmla="*/ 87544 h 525256"/>
              <a:gd name="connsiteX7-99" fmla="*/ 2858960 w 2858960"/>
              <a:gd name="connsiteY7-100" fmla="*/ 306399 h 525256"/>
              <a:gd name="connsiteX8-101" fmla="*/ 2858960 w 2858960"/>
              <a:gd name="connsiteY8-102" fmla="*/ 306399 h 525256"/>
              <a:gd name="connsiteX9-103" fmla="*/ 2858960 w 2858960"/>
              <a:gd name="connsiteY9-104" fmla="*/ 437713 h 525256"/>
              <a:gd name="connsiteX10-105" fmla="*/ 2858960 w 2858960"/>
              <a:gd name="connsiteY10-106" fmla="*/ 437712 h 525256"/>
              <a:gd name="connsiteX11-107" fmla="*/ 2771416 w 2858960"/>
              <a:gd name="connsiteY11-108" fmla="*/ 525256 h 525256"/>
              <a:gd name="connsiteX12-109" fmla="*/ 1270063 w 2858960"/>
              <a:gd name="connsiteY12-110" fmla="*/ 525256 h 525256"/>
              <a:gd name="connsiteX13-111" fmla="*/ 589107 w 2858960"/>
              <a:gd name="connsiteY13-112" fmla="*/ 525256 h 525256"/>
              <a:gd name="connsiteX14-113" fmla="*/ 589107 w 2858960"/>
              <a:gd name="connsiteY14-114" fmla="*/ 525256 h 525256"/>
              <a:gd name="connsiteX15-115" fmla="*/ 222680 w 2858960"/>
              <a:gd name="connsiteY15-116" fmla="*/ 525256 h 525256"/>
              <a:gd name="connsiteX16-117" fmla="*/ 135136 w 2858960"/>
              <a:gd name="connsiteY16-118" fmla="*/ 437712 h 525256"/>
              <a:gd name="connsiteX17-119" fmla="*/ 127516 w 2858960"/>
              <a:gd name="connsiteY17-120" fmla="*/ 346273 h 525256"/>
              <a:gd name="connsiteX18-121" fmla="*/ 0 w 2858960"/>
              <a:gd name="connsiteY18-122" fmla="*/ 302249 h 525256"/>
              <a:gd name="connsiteX19-123" fmla="*/ 133231 w 2858960"/>
              <a:gd name="connsiteY19-124" fmla="*/ 251154 h 525256"/>
              <a:gd name="connsiteX20-125" fmla="*/ 135136 w 2858960"/>
              <a:gd name="connsiteY20-126" fmla="*/ 87544 h 525256"/>
              <a:gd name="connsiteX0-127" fmla="*/ 135136 w 2858960"/>
              <a:gd name="connsiteY0-128" fmla="*/ 87544 h 525256"/>
              <a:gd name="connsiteX1-129" fmla="*/ 222680 w 2858960"/>
              <a:gd name="connsiteY1-130" fmla="*/ 0 h 525256"/>
              <a:gd name="connsiteX2-131" fmla="*/ 589107 w 2858960"/>
              <a:gd name="connsiteY2-132" fmla="*/ 0 h 525256"/>
              <a:gd name="connsiteX3-133" fmla="*/ 589107 w 2858960"/>
              <a:gd name="connsiteY3-134" fmla="*/ 0 h 525256"/>
              <a:gd name="connsiteX4-135" fmla="*/ 1270063 w 2858960"/>
              <a:gd name="connsiteY4-136" fmla="*/ 0 h 525256"/>
              <a:gd name="connsiteX5-137" fmla="*/ 2771416 w 2858960"/>
              <a:gd name="connsiteY5-138" fmla="*/ 0 h 525256"/>
              <a:gd name="connsiteX6-139" fmla="*/ 2858960 w 2858960"/>
              <a:gd name="connsiteY6-140" fmla="*/ 87544 h 525256"/>
              <a:gd name="connsiteX7-141" fmla="*/ 2858960 w 2858960"/>
              <a:gd name="connsiteY7-142" fmla="*/ 306399 h 525256"/>
              <a:gd name="connsiteX8-143" fmla="*/ 2858960 w 2858960"/>
              <a:gd name="connsiteY8-144" fmla="*/ 306399 h 525256"/>
              <a:gd name="connsiteX9-145" fmla="*/ 2858960 w 2858960"/>
              <a:gd name="connsiteY9-146" fmla="*/ 437713 h 525256"/>
              <a:gd name="connsiteX10-147" fmla="*/ 2858960 w 2858960"/>
              <a:gd name="connsiteY10-148" fmla="*/ 437712 h 525256"/>
              <a:gd name="connsiteX11-149" fmla="*/ 2771416 w 2858960"/>
              <a:gd name="connsiteY11-150" fmla="*/ 525256 h 525256"/>
              <a:gd name="connsiteX12-151" fmla="*/ 1270063 w 2858960"/>
              <a:gd name="connsiteY12-152" fmla="*/ 525256 h 525256"/>
              <a:gd name="connsiteX13-153" fmla="*/ 589107 w 2858960"/>
              <a:gd name="connsiteY13-154" fmla="*/ 525256 h 525256"/>
              <a:gd name="connsiteX14-155" fmla="*/ 589107 w 2858960"/>
              <a:gd name="connsiteY14-156" fmla="*/ 525256 h 525256"/>
              <a:gd name="connsiteX15-157" fmla="*/ 222680 w 2858960"/>
              <a:gd name="connsiteY15-158" fmla="*/ 525256 h 525256"/>
              <a:gd name="connsiteX16-159" fmla="*/ 135136 w 2858960"/>
              <a:gd name="connsiteY16-160" fmla="*/ 437712 h 525256"/>
              <a:gd name="connsiteX17-161" fmla="*/ 135136 w 2858960"/>
              <a:gd name="connsiteY17-162" fmla="*/ 332938 h 525256"/>
              <a:gd name="connsiteX18-163" fmla="*/ 0 w 2858960"/>
              <a:gd name="connsiteY18-164" fmla="*/ 302249 h 525256"/>
              <a:gd name="connsiteX19-165" fmla="*/ 133231 w 2858960"/>
              <a:gd name="connsiteY19-166" fmla="*/ 251154 h 525256"/>
              <a:gd name="connsiteX20-167" fmla="*/ 135136 w 2858960"/>
              <a:gd name="connsiteY20-168" fmla="*/ 87544 h 525256"/>
              <a:gd name="connsiteX0-169" fmla="*/ 110371 w 2834195"/>
              <a:gd name="connsiteY0-170" fmla="*/ 87544 h 525256"/>
              <a:gd name="connsiteX1-171" fmla="*/ 197915 w 2834195"/>
              <a:gd name="connsiteY1-172" fmla="*/ 0 h 525256"/>
              <a:gd name="connsiteX2-173" fmla="*/ 564342 w 2834195"/>
              <a:gd name="connsiteY2-174" fmla="*/ 0 h 525256"/>
              <a:gd name="connsiteX3-175" fmla="*/ 564342 w 2834195"/>
              <a:gd name="connsiteY3-176" fmla="*/ 0 h 525256"/>
              <a:gd name="connsiteX4-177" fmla="*/ 1245298 w 2834195"/>
              <a:gd name="connsiteY4-178" fmla="*/ 0 h 525256"/>
              <a:gd name="connsiteX5-179" fmla="*/ 2746651 w 2834195"/>
              <a:gd name="connsiteY5-180" fmla="*/ 0 h 525256"/>
              <a:gd name="connsiteX6-181" fmla="*/ 2834195 w 2834195"/>
              <a:gd name="connsiteY6-182" fmla="*/ 87544 h 525256"/>
              <a:gd name="connsiteX7-183" fmla="*/ 2834195 w 2834195"/>
              <a:gd name="connsiteY7-184" fmla="*/ 306399 h 525256"/>
              <a:gd name="connsiteX8-185" fmla="*/ 2834195 w 2834195"/>
              <a:gd name="connsiteY8-186" fmla="*/ 306399 h 525256"/>
              <a:gd name="connsiteX9-187" fmla="*/ 2834195 w 2834195"/>
              <a:gd name="connsiteY9-188" fmla="*/ 437713 h 525256"/>
              <a:gd name="connsiteX10-189" fmla="*/ 2834195 w 2834195"/>
              <a:gd name="connsiteY10-190" fmla="*/ 437712 h 525256"/>
              <a:gd name="connsiteX11-191" fmla="*/ 2746651 w 2834195"/>
              <a:gd name="connsiteY11-192" fmla="*/ 525256 h 525256"/>
              <a:gd name="connsiteX12-193" fmla="*/ 1245298 w 2834195"/>
              <a:gd name="connsiteY12-194" fmla="*/ 525256 h 525256"/>
              <a:gd name="connsiteX13-195" fmla="*/ 564342 w 2834195"/>
              <a:gd name="connsiteY13-196" fmla="*/ 525256 h 525256"/>
              <a:gd name="connsiteX14-197" fmla="*/ 564342 w 2834195"/>
              <a:gd name="connsiteY14-198" fmla="*/ 525256 h 525256"/>
              <a:gd name="connsiteX15-199" fmla="*/ 197915 w 2834195"/>
              <a:gd name="connsiteY15-200" fmla="*/ 525256 h 525256"/>
              <a:gd name="connsiteX16-201" fmla="*/ 110371 w 2834195"/>
              <a:gd name="connsiteY16-202" fmla="*/ 437712 h 525256"/>
              <a:gd name="connsiteX17-203" fmla="*/ 110371 w 2834195"/>
              <a:gd name="connsiteY17-204" fmla="*/ 332938 h 525256"/>
              <a:gd name="connsiteX18-205" fmla="*/ 0 w 2834195"/>
              <a:gd name="connsiteY18-206" fmla="*/ 287009 h 525256"/>
              <a:gd name="connsiteX19-207" fmla="*/ 108466 w 2834195"/>
              <a:gd name="connsiteY19-208" fmla="*/ 251154 h 525256"/>
              <a:gd name="connsiteX20-209" fmla="*/ 110371 w 2834195"/>
              <a:gd name="connsiteY20-210" fmla="*/ 87544 h 525256"/>
              <a:gd name="connsiteX0-211" fmla="*/ 110371 w 2834195"/>
              <a:gd name="connsiteY0-212" fmla="*/ 87544 h 525256"/>
              <a:gd name="connsiteX1-213" fmla="*/ 197915 w 2834195"/>
              <a:gd name="connsiteY1-214" fmla="*/ 0 h 525256"/>
              <a:gd name="connsiteX2-215" fmla="*/ 564342 w 2834195"/>
              <a:gd name="connsiteY2-216" fmla="*/ 0 h 525256"/>
              <a:gd name="connsiteX3-217" fmla="*/ 564342 w 2834195"/>
              <a:gd name="connsiteY3-218" fmla="*/ 0 h 525256"/>
              <a:gd name="connsiteX4-219" fmla="*/ 1245298 w 2834195"/>
              <a:gd name="connsiteY4-220" fmla="*/ 0 h 525256"/>
              <a:gd name="connsiteX5-221" fmla="*/ 2746651 w 2834195"/>
              <a:gd name="connsiteY5-222" fmla="*/ 0 h 525256"/>
              <a:gd name="connsiteX6-223" fmla="*/ 2834195 w 2834195"/>
              <a:gd name="connsiteY6-224" fmla="*/ 87544 h 525256"/>
              <a:gd name="connsiteX7-225" fmla="*/ 2834195 w 2834195"/>
              <a:gd name="connsiteY7-226" fmla="*/ 306399 h 525256"/>
              <a:gd name="connsiteX8-227" fmla="*/ 2834195 w 2834195"/>
              <a:gd name="connsiteY8-228" fmla="*/ 306399 h 525256"/>
              <a:gd name="connsiteX9-229" fmla="*/ 2834195 w 2834195"/>
              <a:gd name="connsiteY9-230" fmla="*/ 437713 h 525256"/>
              <a:gd name="connsiteX10-231" fmla="*/ 2834195 w 2834195"/>
              <a:gd name="connsiteY10-232" fmla="*/ 437712 h 525256"/>
              <a:gd name="connsiteX11-233" fmla="*/ 2746651 w 2834195"/>
              <a:gd name="connsiteY11-234" fmla="*/ 525256 h 525256"/>
              <a:gd name="connsiteX12-235" fmla="*/ 1245298 w 2834195"/>
              <a:gd name="connsiteY12-236" fmla="*/ 525256 h 525256"/>
              <a:gd name="connsiteX13-237" fmla="*/ 564342 w 2834195"/>
              <a:gd name="connsiteY13-238" fmla="*/ 525256 h 525256"/>
              <a:gd name="connsiteX14-239" fmla="*/ 564342 w 2834195"/>
              <a:gd name="connsiteY14-240" fmla="*/ 525256 h 525256"/>
              <a:gd name="connsiteX15-241" fmla="*/ 197915 w 2834195"/>
              <a:gd name="connsiteY15-242" fmla="*/ 525256 h 525256"/>
              <a:gd name="connsiteX16-243" fmla="*/ 110371 w 2834195"/>
              <a:gd name="connsiteY16-244" fmla="*/ 437712 h 525256"/>
              <a:gd name="connsiteX17-245" fmla="*/ 110371 w 2834195"/>
              <a:gd name="connsiteY17-246" fmla="*/ 332938 h 525256"/>
              <a:gd name="connsiteX18-247" fmla="*/ 0 w 2834195"/>
              <a:gd name="connsiteY18-248" fmla="*/ 287009 h 525256"/>
              <a:gd name="connsiteX19-249" fmla="*/ 110371 w 2834195"/>
              <a:gd name="connsiteY19-250" fmla="*/ 211149 h 525256"/>
              <a:gd name="connsiteX20-251" fmla="*/ 110371 w 2834195"/>
              <a:gd name="connsiteY20-252" fmla="*/ 87544 h 525256"/>
              <a:gd name="connsiteX0-253" fmla="*/ 110371 w 2834195"/>
              <a:gd name="connsiteY0-254" fmla="*/ 87544 h 525256"/>
              <a:gd name="connsiteX1-255" fmla="*/ 197915 w 2834195"/>
              <a:gd name="connsiteY1-256" fmla="*/ 0 h 525256"/>
              <a:gd name="connsiteX2-257" fmla="*/ 564342 w 2834195"/>
              <a:gd name="connsiteY2-258" fmla="*/ 0 h 525256"/>
              <a:gd name="connsiteX3-259" fmla="*/ 564342 w 2834195"/>
              <a:gd name="connsiteY3-260" fmla="*/ 0 h 525256"/>
              <a:gd name="connsiteX4-261" fmla="*/ 1245298 w 2834195"/>
              <a:gd name="connsiteY4-262" fmla="*/ 0 h 525256"/>
              <a:gd name="connsiteX5-263" fmla="*/ 2746651 w 2834195"/>
              <a:gd name="connsiteY5-264" fmla="*/ 0 h 525256"/>
              <a:gd name="connsiteX6-265" fmla="*/ 2834195 w 2834195"/>
              <a:gd name="connsiteY6-266" fmla="*/ 87544 h 525256"/>
              <a:gd name="connsiteX7-267" fmla="*/ 2834195 w 2834195"/>
              <a:gd name="connsiteY7-268" fmla="*/ 306399 h 525256"/>
              <a:gd name="connsiteX8-269" fmla="*/ 2834195 w 2834195"/>
              <a:gd name="connsiteY8-270" fmla="*/ 306399 h 525256"/>
              <a:gd name="connsiteX9-271" fmla="*/ 2834195 w 2834195"/>
              <a:gd name="connsiteY9-272" fmla="*/ 437713 h 525256"/>
              <a:gd name="connsiteX10-273" fmla="*/ 2834195 w 2834195"/>
              <a:gd name="connsiteY10-274" fmla="*/ 437712 h 525256"/>
              <a:gd name="connsiteX11-275" fmla="*/ 2746651 w 2834195"/>
              <a:gd name="connsiteY11-276" fmla="*/ 525256 h 525256"/>
              <a:gd name="connsiteX12-277" fmla="*/ 1245298 w 2834195"/>
              <a:gd name="connsiteY12-278" fmla="*/ 525256 h 525256"/>
              <a:gd name="connsiteX13-279" fmla="*/ 564342 w 2834195"/>
              <a:gd name="connsiteY13-280" fmla="*/ 525256 h 525256"/>
              <a:gd name="connsiteX14-281" fmla="*/ 564342 w 2834195"/>
              <a:gd name="connsiteY14-282" fmla="*/ 525256 h 525256"/>
              <a:gd name="connsiteX15-283" fmla="*/ 197915 w 2834195"/>
              <a:gd name="connsiteY15-284" fmla="*/ 525256 h 525256"/>
              <a:gd name="connsiteX16-285" fmla="*/ 110371 w 2834195"/>
              <a:gd name="connsiteY16-286" fmla="*/ 437712 h 525256"/>
              <a:gd name="connsiteX17-287" fmla="*/ 110371 w 2834195"/>
              <a:gd name="connsiteY17-288" fmla="*/ 294838 h 525256"/>
              <a:gd name="connsiteX18-289" fmla="*/ 0 w 2834195"/>
              <a:gd name="connsiteY18-290" fmla="*/ 287009 h 525256"/>
              <a:gd name="connsiteX19-291" fmla="*/ 110371 w 2834195"/>
              <a:gd name="connsiteY19-292" fmla="*/ 211149 h 525256"/>
              <a:gd name="connsiteX20-293" fmla="*/ 110371 w 2834195"/>
              <a:gd name="connsiteY20-294" fmla="*/ 87544 h 525256"/>
              <a:gd name="connsiteX0-295" fmla="*/ 110371 w 2834195"/>
              <a:gd name="connsiteY0-296" fmla="*/ 87544 h 525256"/>
              <a:gd name="connsiteX1-297" fmla="*/ 197915 w 2834195"/>
              <a:gd name="connsiteY1-298" fmla="*/ 0 h 525256"/>
              <a:gd name="connsiteX2-299" fmla="*/ 564342 w 2834195"/>
              <a:gd name="connsiteY2-300" fmla="*/ 0 h 525256"/>
              <a:gd name="connsiteX3-301" fmla="*/ 564342 w 2834195"/>
              <a:gd name="connsiteY3-302" fmla="*/ 0 h 525256"/>
              <a:gd name="connsiteX4-303" fmla="*/ 1245298 w 2834195"/>
              <a:gd name="connsiteY4-304" fmla="*/ 0 h 525256"/>
              <a:gd name="connsiteX5-305" fmla="*/ 2746651 w 2834195"/>
              <a:gd name="connsiteY5-306" fmla="*/ 0 h 525256"/>
              <a:gd name="connsiteX6-307" fmla="*/ 2834195 w 2834195"/>
              <a:gd name="connsiteY6-308" fmla="*/ 87544 h 525256"/>
              <a:gd name="connsiteX7-309" fmla="*/ 2834195 w 2834195"/>
              <a:gd name="connsiteY7-310" fmla="*/ 306399 h 525256"/>
              <a:gd name="connsiteX8-311" fmla="*/ 2834195 w 2834195"/>
              <a:gd name="connsiteY8-312" fmla="*/ 306399 h 525256"/>
              <a:gd name="connsiteX9-313" fmla="*/ 2834195 w 2834195"/>
              <a:gd name="connsiteY9-314" fmla="*/ 437713 h 525256"/>
              <a:gd name="connsiteX10-315" fmla="*/ 2834195 w 2834195"/>
              <a:gd name="connsiteY10-316" fmla="*/ 437712 h 525256"/>
              <a:gd name="connsiteX11-317" fmla="*/ 2746651 w 2834195"/>
              <a:gd name="connsiteY11-318" fmla="*/ 525256 h 525256"/>
              <a:gd name="connsiteX12-319" fmla="*/ 1245298 w 2834195"/>
              <a:gd name="connsiteY12-320" fmla="*/ 525256 h 525256"/>
              <a:gd name="connsiteX13-321" fmla="*/ 564342 w 2834195"/>
              <a:gd name="connsiteY13-322" fmla="*/ 525256 h 525256"/>
              <a:gd name="connsiteX14-323" fmla="*/ 564342 w 2834195"/>
              <a:gd name="connsiteY14-324" fmla="*/ 525256 h 525256"/>
              <a:gd name="connsiteX15-325" fmla="*/ 197915 w 2834195"/>
              <a:gd name="connsiteY15-326" fmla="*/ 525256 h 525256"/>
              <a:gd name="connsiteX16-327" fmla="*/ 110371 w 2834195"/>
              <a:gd name="connsiteY16-328" fmla="*/ 437712 h 525256"/>
              <a:gd name="connsiteX17-329" fmla="*/ 110371 w 2834195"/>
              <a:gd name="connsiteY17-330" fmla="*/ 294838 h 525256"/>
              <a:gd name="connsiteX18-331" fmla="*/ 0 w 2834195"/>
              <a:gd name="connsiteY18-332" fmla="*/ 269864 h 525256"/>
              <a:gd name="connsiteX19-333" fmla="*/ 110371 w 2834195"/>
              <a:gd name="connsiteY19-334" fmla="*/ 211149 h 525256"/>
              <a:gd name="connsiteX20-335" fmla="*/ 110371 w 2834195"/>
              <a:gd name="connsiteY20-336" fmla="*/ 87544 h 525256"/>
              <a:gd name="connsiteX0-337" fmla="*/ 110371 w 2834195"/>
              <a:gd name="connsiteY0-338" fmla="*/ 87544 h 525256"/>
              <a:gd name="connsiteX1-339" fmla="*/ 197915 w 2834195"/>
              <a:gd name="connsiteY1-340" fmla="*/ 0 h 525256"/>
              <a:gd name="connsiteX2-341" fmla="*/ 564342 w 2834195"/>
              <a:gd name="connsiteY2-342" fmla="*/ 0 h 525256"/>
              <a:gd name="connsiteX3-343" fmla="*/ 564342 w 2834195"/>
              <a:gd name="connsiteY3-344" fmla="*/ 0 h 525256"/>
              <a:gd name="connsiteX4-345" fmla="*/ 1245298 w 2834195"/>
              <a:gd name="connsiteY4-346" fmla="*/ 0 h 525256"/>
              <a:gd name="connsiteX5-347" fmla="*/ 2746651 w 2834195"/>
              <a:gd name="connsiteY5-348" fmla="*/ 0 h 525256"/>
              <a:gd name="connsiteX6-349" fmla="*/ 2834195 w 2834195"/>
              <a:gd name="connsiteY6-350" fmla="*/ 87544 h 525256"/>
              <a:gd name="connsiteX7-351" fmla="*/ 2834195 w 2834195"/>
              <a:gd name="connsiteY7-352" fmla="*/ 306399 h 525256"/>
              <a:gd name="connsiteX8-353" fmla="*/ 2834195 w 2834195"/>
              <a:gd name="connsiteY8-354" fmla="*/ 306399 h 525256"/>
              <a:gd name="connsiteX9-355" fmla="*/ 2834195 w 2834195"/>
              <a:gd name="connsiteY9-356" fmla="*/ 437713 h 525256"/>
              <a:gd name="connsiteX10-357" fmla="*/ 2834195 w 2834195"/>
              <a:gd name="connsiteY10-358" fmla="*/ 437712 h 525256"/>
              <a:gd name="connsiteX11-359" fmla="*/ 2746651 w 2834195"/>
              <a:gd name="connsiteY11-360" fmla="*/ 525256 h 525256"/>
              <a:gd name="connsiteX12-361" fmla="*/ 1245298 w 2834195"/>
              <a:gd name="connsiteY12-362" fmla="*/ 525256 h 525256"/>
              <a:gd name="connsiteX13-363" fmla="*/ 564342 w 2834195"/>
              <a:gd name="connsiteY13-364" fmla="*/ 525256 h 525256"/>
              <a:gd name="connsiteX14-365" fmla="*/ 564342 w 2834195"/>
              <a:gd name="connsiteY14-366" fmla="*/ 525256 h 525256"/>
              <a:gd name="connsiteX15-367" fmla="*/ 197915 w 2834195"/>
              <a:gd name="connsiteY15-368" fmla="*/ 525256 h 525256"/>
              <a:gd name="connsiteX16-369" fmla="*/ 110371 w 2834195"/>
              <a:gd name="connsiteY16-370" fmla="*/ 437712 h 525256"/>
              <a:gd name="connsiteX17-371" fmla="*/ 110371 w 2834195"/>
              <a:gd name="connsiteY17-372" fmla="*/ 310078 h 525256"/>
              <a:gd name="connsiteX18-373" fmla="*/ 0 w 2834195"/>
              <a:gd name="connsiteY18-374" fmla="*/ 269864 h 525256"/>
              <a:gd name="connsiteX19-375" fmla="*/ 110371 w 2834195"/>
              <a:gd name="connsiteY19-376" fmla="*/ 211149 h 525256"/>
              <a:gd name="connsiteX20-377" fmla="*/ 110371 w 2834195"/>
              <a:gd name="connsiteY20-378" fmla="*/ 87544 h 525256"/>
              <a:gd name="connsiteX0-379" fmla="*/ 110371 w 2834195"/>
              <a:gd name="connsiteY0-380" fmla="*/ 87544 h 525256"/>
              <a:gd name="connsiteX1-381" fmla="*/ 197915 w 2834195"/>
              <a:gd name="connsiteY1-382" fmla="*/ 0 h 525256"/>
              <a:gd name="connsiteX2-383" fmla="*/ 564342 w 2834195"/>
              <a:gd name="connsiteY2-384" fmla="*/ 0 h 525256"/>
              <a:gd name="connsiteX3-385" fmla="*/ 564342 w 2834195"/>
              <a:gd name="connsiteY3-386" fmla="*/ 0 h 525256"/>
              <a:gd name="connsiteX4-387" fmla="*/ 1245298 w 2834195"/>
              <a:gd name="connsiteY4-388" fmla="*/ 0 h 525256"/>
              <a:gd name="connsiteX5-389" fmla="*/ 2746651 w 2834195"/>
              <a:gd name="connsiteY5-390" fmla="*/ 0 h 525256"/>
              <a:gd name="connsiteX6-391" fmla="*/ 2834195 w 2834195"/>
              <a:gd name="connsiteY6-392" fmla="*/ 87544 h 525256"/>
              <a:gd name="connsiteX7-393" fmla="*/ 2834195 w 2834195"/>
              <a:gd name="connsiteY7-394" fmla="*/ 306399 h 525256"/>
              <a:gd name="connsiteX8-395" fmla="*/ 2834195 w 2834195"/>
              <a:gd name="connsiteY8-396" fmla="*/ 306399 h 525256"/>
              <a:gd name="connsiteX9-397" fmla="*/ 2834195 w 2834195"/>
              <a:gd name="connsiteY9-398" fmla="*/ 437713 h 525256"/>
              <a:gd name="connsiteX10-399" fmla="*/ 2834195 w 2834195"/>
              <a:gd name="connsiteY10-400" fmla="*/ 437712 h 525256"/>
              <a:gd name="connsiteX11-401" fmla="*/ 2746651 w 2834195"/>
              <a:gd name="connsiteY11-402" fmla="*/ 525256 h 525256"/>
              <a:gd name="connsiteX12-403" fmla="*/ 1245298 w 2834195"/>
              <a:gd name="connsiteY12-404" fmla="*/ 525256 h 525256"/>
              <a:gd name="connsiteX13-405" fmla="*/ 564342 w 2834195"/>
              <a:gd name="connsiteY13-406" fmla="*/ 525256 h 525256"/>
              <a:gd name="connsiteX14-407" fmla="*/ 564342 w 2834195"/>
              <a:gd name="connsiteY14-408" fmla="*/ 525256 h 525256"/>
              <a:gd name="connsiteX15-409" fmla="*/ 197915 w 2834195"/>
              <a:gd name="connsiteY15-410" fmla="*/ 525256 h 525256"/>
              <a:gd name="connsiteX16-411" fmla="*/ 110371 w 2834195"/>
              <a:gd name="connsiteY16-412" fmla="*/ 437712 h 525256"/>
              <a:gd name="connsiteX17-413" fmla="*/ 110371 w 2834195"/>
              <a:gd name="connsiteY17-414" fmla="*/ 321508 h 525256"/>
              <a:gd name="connsiteX18-415" fmla="*/ 0 w 2834195"/>
              <a:gd name="connsiteY18-416" fmla="*/ 269864 h 525256"/>
              <a:gd name="connsiteX19-417" fmla="*/ 110371 w 2834195"/>
              <a:gd name="connsiteY19-418" fmla="*/ 211149 h 525256"/>
              <a:gd name="connsiteX20-419" fmla="*/ 110371 w 2834195"/>
              <a:gd name="connsiteY20-420" fmla="*/ 87544 h 525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2834195" h="525256">
                <a:moveTo>
                  <a:pt x="110371" y="87544"/>
                </a:moveTo>
                <a:cubicBezTo>
                  <a:pt x="110371" y="39195"/>
                  <a:pt x="149566" y="0"/>
                  <a:pt x="197915" y="0"/>
                </a:cubicBezTo>
                <a:lnTo>
                  <a:pt x="564342" y="0"/>
                </a:lnTo>
                <a:lnTo>
                  <a:pt x="564342" y="0"/>
                </a:lnTo>
                <a:lnTo>
                  <a:pt x="1245298" y="0"/>
                </a:lnTo>
                <a:lnTo>
                  <a:pt x="2746651" y="0"/>
                </a:lnTo>
                <a:cubicBezTo>
                  <a:pt x="2795000" y="0"/>
                  <a:pt x="2834195" y="39195"/>
                  <a:pt x="2834195" y="87544"/>
                </a:cubicBezTo>
                <a:lnTo>
                  <a:pt x="2834195" y="306399"/>
                </a:lnTo>
                <a:lnTo>
                  <a:pt x="2834195" y="306399"/>
                </a:lnTo>
                <a:lnTo>
                  <a:pt x="2834195" y="437713"/>
                </a:lnTo>
                <a:lnTo>
                  <a:pt x="2834195" y="437712"/>
                </a:lnTo>
                <a:cubicBezTo>
                  <a:pt x="2834195" y="486061"/>
                  <a:pt x="2795000" y="525256"/>
                  <a:pt x="2746651" y="525256"/>
                </a:cubicBezTo>
                <a:lnTo>
                  <a:pt x="1245298" y="525256"/>
                </a:lnTo>
                <a:lnTo>
                  <a:pt x="564342" y="525256"/>
                </a:lnTo>
                <a:lnTo>
                  <a:pt x="564342" y="525256"/>
                </a:lnTo>
                <a:lnTo>
                  <a:pt x="197915" y="525256"/>
                </a:lnTo>
                <a:cubicBezTo>
                  <a:pt x="149566" y="525256"/>
                  <a:pt x="110371" y="486061"/>
                  <a:pt x="110371" y="437712"/>
                </a:cubicBezTo>
                <a:lnTo>
                  <a:pt x="110371" y="321508"/>
                </a:lnTo>
                <a:lnTo>
                  <a:pt x="0" y="269864"/>
                </a:lnTo>
                <a:lnTo>
                  <a:pt x="110371" y="211149"/>
                </a:lnTo>
                <a:lnTo>
                  <a:pt x="110371" y="87544"/>
                </a:lnTo>
                <a:close/>
              </a:path>
            </a:pathLst>
          </a:custGeom>
          <a:solidFill>
            <a:schemeClr val="accent1"/>
          </a:solidFill>
          <a:ln>
            <a:solidFill>
              <a:schemeClr val="accent1">
                <a:lumMod val="40000"/>
                <a:lumOff val="6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rmAutofit/>
          </a:bodyPr>
          <a:lstStyle/>
          <a:p>
            <a:pPr algn="ctr"/>
            <a:endParaRPr lang="zh-CN" altLang="en-US" b="1">
              <a:solidFill>
                <a:schemeClr val="tx1"/>
              </a:solidFill>
              <a:latin typeface="汉仪润圆-65简" panose="00020600040101010101" pitchFamily="18" charset="-122"/>
              <a:ea typeface="汉仪润圆-65简" panose="00020600040101010101" pitchFamily="18" charset="-122"/>
            </a:endParaRPr>
          </a:p>
        </p:txBody>
      </p:sp>
      <p:sp>
        <p:nvSpPr>
          <p:cNvPr id="48" name="Text2"/>
          <p:cNvSpPr txBox="1"/>
          <p:nvPr>
            <p:custDataLst>
              <p:tags r:id="rId7"/>
            </p:custDataLst>
          </p:nvPr>
        </p:nvSpPr>
        <p:spPr>
          <a:xfrm>
            <a:off x="2646111" y="3616110"/>
            <a:ext cx="2627697" cy="307777"/>
          </a:xfrm>
          <a:prstGeom prst="rect">
            <a:avLst/>
          </a:prstGeom>
          <a:noFill/>
        </p:spPr>
        <p:txBody>
          <a:bodyPr wrap="square" rtlCol="0" anchor="ctr" anchorCtr="0">
            <a:normAutofit fontScale="825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2"/>
                </a:solidFill>
                <a:effectLst/>
                <a:uLnTx/>
                <a:uFillTx/>
                <a:latin typeface="汉仪润圆-65简" panose="00020600040101010101" pitchFamily="18" charset="-122"/>
                <a:ea typeface="汉仪润圆-65简" panose="00020600040101010101" pitchFamily="18" charset="-122"/>
                <a:sym typeface="微软雅黑" panose="020B0503020204020204" pitchFamily="34" charset="-122"/>
              </a:rPr>
              <a:t>广泛的社交网络影响力</a:t>
            </a:r>
            <a:endParaRPr kumimoji="0" lang="zh-CN" altLang="en-US" sz="1600" b="1" i="0" u="none" strike="noStrike" kern="1200" cap="none" spc="0" normalizeH="0" baseline="0" noProof="0" dirty="0">
              <a:ln>
                <a:noFill/>
              </a:ln>
              <a:solidFill>
                <a:schemeClr val="tx2"/>
              </a:solidFill>
              <a:effectLst/>
              <a:uLnTx/>
              <a:uFillTx/>
              <a:latin typeface="汉仪润圆-65简" panose="00020600040101010101" pitchFamily="18" charset="-122"/>
              <a:ea typeface="汉仪润圆-65简" panose="00020600040101010101" pitchFamily="18" charset="-122"/>
              <a:sym typeface="微软雅黑" panose="020B0503020204020204" pitchFamily="34" charset="-122"/>
            </a:endParaRPr>
          </a:p>
        </p:txBody>
      </p:sp>
      <p:sp>
        <p:nvSpPr>
          <p:cNvPr id="49" name="Text9"/>
          <p:cNvSpPr/>
          <p:nvPr>
            <p:custDataLst>
              <p:tags r:id="rId8"/>
            </p:custDataLst>
          </p:nvPr>
        </p:nvSpPr>
        <p:spPr>
          <a:xfrm>
            <a:off x="948655" y="2629142"/>
            <a:ext cx="2032749" cy="525256"/>
          </a:xfrm>
          <a:custGeom>
            <a:avLst/>
            <a:gdLst>
              <a:gd name="connsiteX0" fmla="*/ 0 w 2723824"/>
              <a:gd name="connsiteY0" fmla="*/ 87544 h 525256"/>
              <a:gd name="connsiteX1" fmla="*/ 87544 w 2723824"/>
              <a:gd name="connsiteY1" fmla="*/ 0 h 525256"/>
              <a:gd name="connsiteX2" fmla="*/ 453971 w 2723824"/>
              <a:gd name="connsiteY2" fmla="*/ 0 h 525256"/>
              <a:gd name="connsiteX3" fmla="*/ 453971 w 2723824"/>
              <a:gd name="connsiteY3" fmla="*/ 0 h 525256"/>
              <a:gd name="connsiteX4" fmla="*/ 1134927 w 2723824"/>
              <a:gd name="connsiteY4" fmla="*/ 0 h 525256"/>
              <a:gd name="connsiteX5" fmla="*/ 2636280 w 2723824"/>
              <a:gd name="connsiteY5" fmla="*/ 0 h 525256"/>
              <a:gd name="connsiteX6" fmla="*/ 2723824 w 2723824"/>
              <a:gd name="connsiteY6" fmla="*/ 87544 h 525256"/>
              <a:gd name="connsiteX7" fmla="*/ 2723824 w 2723824"/>
              <a:gd name="connsiteY7" fmla="*/ 306399 h 525256"/>
              <a:gd name="connsiteX8" fmla="*/ 2723824 w 2723824"/>
              <a:gd name="connsiteY8" fmla="*/ 306399 h 525256"/>
              <a:gd name="connsiteX9" fmla="*/ 2723824 w 2723824"/>
              <a:gd name="connsiteY9" fmla="*/ 437713 h 525256"/>
              <a:gd name="connsiteX10" fmla="*/ 2723824 w 2723824"/>
              <a:gd name="connsiteY10" fmla="*/ 437712 h 525256"/>
              <a:gd name="connsiteX11" fmla="*/ 2636280 w 2723824"/>
              <a:gd name="connsiteY11" fmla="*/ 525256 h 525256"/>
              <a:gd name="connsiteX12" fmla="*/ 1134927 w 2723824"/>
              <a:gd name="connsiteY12" fmla="*/ 525256 h 525256"/>
              <a:gd name="connsiteX13" fmla="*/ 453971 w 2723824"/>
              <a:gd name="connsiteY13" fmla="*/ 525256 h 525256"/>
              <a:gd name="connsiteX14" fmla="*/ 453971 w 2723824"/>
              <a:gd name="connsiteY14" fmla="*/ 525256 h 525256"/>
              <a:gd name="connsiteX15" fmla="*/ 87544 w 2723824"/>
              <a:gd name="connsiteY15" fmla="*/ 525256 h 525256"/>
              <a:gd name="connsiteX16" fmla="*/ 0 w 2723824"/>
              <a:gd name="connsiteY16" fmla="*/ 437712 h 525256"/>
              <a:gd name="connsiteX17" fmla="*/ 0 w 2723824"/>
              <a:gd name="connsiteY17" fmla="*/ 437713 h 525256"/>
              <a:gd name="connsiteX18" fmla="*/ -266581 w 2723824"/>
              <a:gd name="connsiteY18" fmla="*/ 267959 h 525256"/>
              <a:gd name="connsiteX19" fmla="*/ 0 w 2723824"/>
              <a:gd name="connsiteY19" fmla="*/ 306399 h 525256"/>
              <a:gd name="connsiteX20" fmla="*/ 0 w 2723824"/>
              <a:gd name="connsiteY20" fmla="*/ 87544 h 525256"/>
              <a:gd name="connsiteX0-1" fmla="*/ 266581 w 2990405"/>
              <a:gd name="connsiteY0-2" fmla="*/ 87544 h 525256"/>
              <a:gd name="connsiteX1-3" fmla="*/ 354125 w 2990405"/>
              <a:gd name="connsiteY1-4" fmla="*/ 0 h 525256"/>
              <a:gd name="connsiteX2-5" fmla="*/ 720552 w 2990405"/>
              <a:gd name="connsiteY2-6" fmla="*/ 0 h 525256"/>
              <a:gd name="connsiteX3-7" fmla="*/ 720552 w 2990405"/>
              <a:gd name="connsiteY3-8" fmla="*/ 0 h 525256"/>
              <a:gd name="connsiteX4-9" fmla="*/ 1401508 w 2990405"/>
              <a:gd name="connsiteY4-10" fmla="*/ 0 h 525256"/>
              <a:gd name="connsiteX5-11" fmla="*/ 2902861 w 2990405"/>
              <a:gd name="connsiteY5-12" fmla="*/ 0 h 525256"/>
              <a:gd name="connsiteX6-13" fmla="*/ 2990405 w 2990405"/>
              <a:gd name="connsiteY6-14" fmla="*/ 87544 h 525256"/>
              <a:gd name="connsiteX7-15" fmla="*/ 2990405 w 2990405"/>
              <a:gd name="connsiteY7-16" fmla="*/ 306399 h 525256"/>
              <a:gd name="connsiteX8-17" fmla="*/ 2990405 w 2990405"/>
              <a:gd name="connsiteY8-18" fmla="*/ 306399 h 525256"/>
              <a:gd name="connsiteX9-19" fmla="*/ 2990405 w 2990405"/>
              <a:gd name="connsiteY9-20" fmla="*/ 437713 h 525256"/>
              <a:gd name="connsiteX10-21" fmla="*/ 2990405 w 2990405"/>
              <a:gd name="connsiteY10-22" fmla="*/ 437712 h 525256"/>
              <a:gd name="connsiteX11-23" fmla="*/ 2902861 w 2990405"/>
              <a:gd name="connsiteY11-24" fmla="*/ 525256 h 525256"/>
              <a:gd name="connsiteX12-25" fmla="*/ 1401508 w 2990405"/>
              <a:gd name="connsiteY12-26" fmla="*/ 525256 h 525256"/>
              <a:gd name="connsiteX13-27" fmla="*/ 720552 w 2990405"/>
              <a:gd name="connsiteY13-28" fmla="*/ 525256 h 525256"/>
              <a:gd name="connsiteX14-29" fmla="*/ 720552 w 2990405"/>
              <a:gd name="connsiteY14-30" fmla="*/ 525256 h 525256"/>
              <a:gd name="connsiteX15-31" fmla="*/ 354125 w 2990405"/>
              <a:gd name="connsiteY15-32" fmla="*/ 525256 h 525256"/>
              <a:gd name="connsiteX16-33" fmla="*/ 266581 w 2990405"/>
              <a:gd name="connsiteY16-34" fmla="*/ 437712 h 525256"/>
              <a:gd name="connsiteX17-35" fmla="*/ 258961 w 2990405"/>
              <a:gd name="connsiteY17-36" fmla="*/ 346273 h 525256"/>
              <a:gd name="connsiteX18-37" fmla="*/ 0 w 2990405"/>
              <a:gd name="connsiteY18-38" fmla="*/ 267959 h 525256"/>
              <a:gd name="connsiteX19-39" fmla="*/ 266581 w 2990405"/>
              <a:gd name="connsiteY19-40" fmla="*/ 306399 h 525256"/>
              <a:gd name="connsiteX20-41" fmla="*/ 266581 w 2990405"/>
              <a:gd name="connsiteY20-42" fmla="*/ 87544 h 525256"/>
              <a:gd name="connsiteX0-43" fmla="*/ 266581 w 2990405"/>
              <a:gd name="connsiteY0-44" fmla="*/ 87544 h 525256"/>
              <a:gd name="connsiteX1-45" fmla="*/ 354125 w 2990405"/>
              <a:gd name="connsiteY1-46" fmla="*/ 0 h 525256"/>
              <a:gd name="connsiteX2-47" fmla="*/ 720552 w 2990405"/>
              <a:gd name="connsiteY2-48" fmla="*/ 0 h 525256"/>
              <a:gd name="connsiteX3-49" fmla="*/ 720552 w 2990405"/>
              <a:gd name="connsiteY3-50" fmla="*/ 0 h 525256"/>
              <a:gd name="connsiteX4-51" fmla="*/ 1401508 w 2990405"/>
              <a:gd name="connsiteY4-52" fmla="*/ 0 h 525256"/>
              <a:gd name="connsiteX5-53" fmla="*/ 2902861 w 2990405"/>
              <a:gd name="connsiteY5-54" fmla="*/ 0 h 525256"/>
              <a:gd name="connsiteX6-55" fmla="*/ 2990405 w 2990405"/>
              <a:gd name="connsiteY6-56" fmla="*/ 87544 h 525256"/>
              <a:gd name="connsiteX7-57" fmla="*/ 2990405 w 2990405"/>
              <a:gd name="connsiteY7-58" fmla="*/ 306399 h 525256"/>
              <a:gd name="connsiteX8-59" fmla="*/ 2990405 w 2990405"/>
              <a:gd name="connsiteY8-60" fmla="*/ 306399 h 525256"/>
              <a:gd name="connsiteX9-61" fmla="*/ 2990405 w 2990405"/>
              <a:gd name="connsiteY9-62" fmla="*/ 437713 h 525256"/>
              <a:gd name="connsiteX10-63" fmla="*/ 2990405 w 2990405"/>
              <a:gd name="connsiteY10-64" fmla="*/ 437712 h 525256"/>
              <a:gd name="connsiteX11-65" fmla="*/ 2902861 w 2990405"/>
              <a:gd name="connsiteY11-66" fmla="*/ 525256 h 525256"/>
              <a:gd name="connsiteX12-67" fmla="*/ 1401508 w 2990405"/>
              <a:gd name="connsiteY12-68" fmla="*/ 525256 h 525256"/>
              <a:gd name="connsiteX13-69" fmla="*/ 720552 w 2990405"/>
              <a:gd name="connsiteY13-70" fmla="*/ 525256 h 525256"/>
              <a:gd name="connsiteX14-71" fmla="*/ 720552 w 2990405"/>
              <a:gd name="connsiteY14-72" fmla="*/ 525256 h 525256"/>
              <a:gd name="connsiteX15-73" fmla="*/ 354125 w 2990405"/>
              <a:gd name="connsiteY15-74" fmla="*/ 525256 h 525256"/>
              <a:gd name="connsiteX16-75" fmla="*/ 266581 w 2990405"/>
              <a:gd name="connsiteY16-76" fmla="*/ 437712 h 525256"/>
              <a:gd name="connsiteX17-77" fmla="*/ 258961 w 2990405"/>
              <a:gd name="connsiteY17-78" fmla="*/ 346273 h 525256"/>
              <a:gd name="connsiteX18-79" fmla="*/ 0 w 2990405"/>
              <a:gd name="connsiteY18-80" fmla="*/ 267959 h 525256"/>
              <a:gd name="connsiteX19-81" fmla="*/ 264676 w 2990405"/>
              <a:gd name="connsiteY19-82" fmla="*/ 251154 h 525256"/>
              <a:gd name="connsiteX20-83" fmla="*/ 266581 w 2990405"/>
              <a:gd name="connsiteY20-84" fmla="*/ 87544 h 525256"/>
              <a:gd name="connsiteX0-85" fmla="*/ 135136 w 2858960"/>
              <a:gd name="connsiteY0-86" fmla="*/ 87544 h 525256"/>
              <a:gd name="connsiteX1-87" fmla="*/ 222680 w 2858960"/>
              <a:gd name="connsiteY1-88" fmla="*/ 0 h 525256"/>
              <a:gd name="connsiteX2-89" fmla="*/ 589107 w 2858960"/>
              <a:gd name="connsiteY2-90" fmla="*/ 0 h 525256"/>
              <a:gd name="connsiteX3-91" fmla="*/ 589107 w 2858960"/>
              <a:gd name="connsiteY3-92" fmla="*/ 0 h 525256"/>
              <a:gd name="connsiteX4-93" fmla="*/ 1270063 w 2858960"/>
              <a:gd name="connsiteY4-94" fmla="*/ 0 h 525256"/>
              <a:gd name="connsiteX5-95" fmla="*/ 2771416 w 2858960"/>
              <a:gd name="connsiteY5-96" fmla="*/ 0 h 525256"/>
              <a:gd name="connsiteX6-97" fmla="*/ 2858960 w 2858960"/>
              <a:gd name="connsiteY6-98" fmla="*/ 87544 h 525256"/>
              <a:gd name="connsiteX7-99" fmla="*/ 2858960 w 2858960"/>
              <a:gd name="connsiteY7-100" fmla="*/ 306399 h 525256"/>
              <a:gd name="connsiteX8-101" fmla="*/ 2858960 w 2858960"/>
              <a:gd name="connsiteY8-102" fmla="*/ 306399 h 525256"/>
              <a:gd name="connsiteX9-103" fmla="*/ 2858960 w 2858960"/>
              <a:gd name="connsiteY9-104" fmla="*/ 437713 h 525256"/>
              <a:gd name="connsiteX10-105" fmla="*/ 2858960 w 2858960"/>
              <a:gd name="connsiteY10-106" fmla="*/ 437712 h 525256"/>
              <a:gd name="connsiteX11-107" fmla="*/ 2771416 w 2858960"/>
              <a:gd name="connsiteY11-108" fmla="*/ 525256 h 525256"/>
              <a:gd name="connsiteX12-109" fmla="*/ 1270063 w 2858960"/>
              <a:gd name="connsiteY12-110" fmla="*/ 525256 h 525256"/>
              <a:gd name="connsiteX13-111" fmla="*/ 589107 w 2858960"/>
              <a:gd name="connsiteY13-112" fmla="*/ 525256 h 525256"/>
              <a:gd name="connsiteX14-113" fmla="*/ 589107 w 2858960"/>
              <a:gd name="connsiteY14-114" fmla="*/ 525256 h 525256"/>
              <a:gd name="connsiteX15-115" fmla="*/ 222680 w 2858960"/>
              <a:gd name="connsiteY15-116" fmla="*/ 525256 h 525256"/>
              <a:gd name="connsiteX16-117" fmla="*/ 135136 w 2858960"/>
              <a:gd name="connsiteY16-118" fmla="*/ 437712 h 525256"/>
              <a:gd name="connsiteX17-119" fmla="*/ 127516 w 2858960"/>
              <a:gd name="connsiteY17-120" fmla="*/ 346273 h 525256"/>
              <a:gd name="connsiteX18-121" fmla="*/ 0 w 2858960"/>
              <a:gd name="connsiteY18-122" fmla="*/ 302249 h 525256"/>
              <a:gd name="connsiteX19-123" fmla="*/ 133231 w 2858960"/>
              <a:gd name="connsiteY19-124" fmla="*/ 251154 h 525256"/>
              <a:gd name="connsiteX20-125" fmla="*/ 135136 w 2858960"/>
              <a:gd name="connsiteY20-126" fmla="*/ 87544 h 525256"/>
              <a:gd name="connsiteX0-127" fmla="*/ 135136 w 2858960"/>
              <a:gd name="connsiteY0-128" fmla="*/ 87544 h 525256"/>
              <a:gd name="connsiteX1-129" fmla="*/ 222680 w 2858960"/>
              <a:gd name="connsiteY1-130" fmla="*/ 0 h 525256"/>
              <a:gd name="connsiteX2-131" fmla="*/ 589107 w 2858960"/>
              <a:gd name="connsiteY2-132" fmla="*/ 0 h 525256"/>
              <a:gd name="connsiteX3-133" fmla="*/ 589107 w 2858960"/>
              <a:gd name="connsiteY3-134" fmla="*/ 0 h 525256"/>
              <a:gd name="connsiteX4-135" fmla="*/ 1270063 w 2858960"/>
              <a:gd name="connsiteY4-136" fmla="*/ 0 h 525256"/>
              <a:gd name="connsiteX5-137" fmla="*/ 2771416 w 2858960"/>
              <a:gd name="connsiteY5-138" fmla="*/ 0 h 525256"/>
              <a:gd name="connsiteX6-139" fmla="*/ 2858960 w 2858960"/>
              <a:gd name="connsiteY6-140" fmla="*/ 87544 h 525256"/>
              <a:gd name="connsiteX7-141" fmla="*/ 2858960 w 2858960"/>
              <a:gd name="connsiteY7-142" fmla="*/ 306399 h 525256"/>
              <a:gd name="connsiteX8-143" fmla="*/ 2858960 w 2858960"/>
              <a:gd name="connsiteY8-144" fmla="*/ 306399 h 525256"/>
              <a:gd name="connsiteX9-145" fmla="*/ 2858960 w 2858960"/>
              <a:gd name="connsiteY9-146" fmla="*/ 437713 h 525256"/>
              <a:gd name="connsiteX10-147" fmla="*/ 2858960 w 2858960"/>
              <a:gd name="connsiteY10-148" fmla="*/ 437712 h 525256"/>
              <a:gd name="connsiteX11-149" fmla="*/ 2771416 w 2858960"/>
              <a:gd name="connsiteY11-150" fmla="*/ 525256 h 525256"/>
              <a:gd name="connsiteX12-151" fmla="*/ 1270063 w 2858960"/>
              <a:gd name="connsiteY12-152" fmla="*/ 525256 h 525256"/>
              <a:gd name="connsiteX13-153" fmla="*/ 589107 w 2858960"/>
              <a:gd name="connsiteY13-154" fmla="*/ 525256 h 525256"/>
              <a:gd name="connsiteX14-155" fmla="*/ 589107 w 2858960"/>
              <a:gd name="connsiteY14-156" fmla="*/ 525256 h 525256"/>
              <a:gd name="connsiteX15-157" fmla="*/ 222680 w 2858960"/>
              <a:gd name="connsiteY15-158" fmla="*/ 525256 h 525256"/>
              <a:gd name="connsiteX16-159" fmla="*/ 135136 w 2858960"/>
              <a:gd name="connsiteY16-160" fmla="*/ 437712 h 525256"/>
              <a:gd name="connsiteX17-161" fmla="*/ 135136 w 2858960"/>
              <a:gd name="connsiteY17-162" fmla="*/ 332938 h 525256"/>
              <a:gd name="connsiteX18-163" fmla="*/ 0 w 2858960"/>
              <a:gd name="connsiteY18-164" fmla="*/ 302249 h 525256"/>
              <a:gd name="connsiteX19-165" fmla="*/ 133231 w 2858960"/>
              <a:gd name="connsiteY19-166" fmla="*/ 251154 h 525256"/>
              <a:gd name="connsiteX20-167" fmla="*/ 135136 w 2858960"/>
              <a:gd name="connsiteY20-168" fmla="*/ 87544 h 525256"/>
              <a:gd name="connsiteX0-169" fmla="*/ 110371 w 2834195"/>
              <a:gd name="connsiteY0-170" fmla="*/ 87544 h 525256"/>
              <a:gd name="connsiteX1-171" fmla="*/ 197915 w 2834195"/>
              <a:gd name="connsiteY1-172" fmla="*/ 0 h 525256"/>
              <a:gd name="connsiteX2-173" fmla="*/ 564342 w 2834195"/>
              <a:gd name="connsiteY2-174" fmla="*/ 0 h 525256"/>
              <a:gd name="connsiteX3-175" fmla="*/ 564342 w 2834195"/>
              <a:gd name="connsiteY3-176" fmla="*/ 0 h 525256"/>
              <a:gd name="connsiteX4-177" fmla="*/ 1245298 w 2834195"/>
              <a:gd name="connsiteY4-178" fmla="*/ 0 h 525256"/>
              <a:gd name="connsiteX5-179" fmla="*/ 2746651 w 2834195"/>
              <a:gd name="connsiteY5-180" fmla="*/ 0 h 525256"/>
              <a:gd name="connsiteX6-181" fmla="*/ 2834195 w 2834195"/>
              <a:gd name="connsiteY6-182" fmla="*/ 87544 h 525256"/>
              <a:gd name="connsiteX7-183" fmla="*/ 2834195 w 2834195"/>
              <a:gd name="connsiteY7-184" fmla="*/ 306399 h 525256"/>
              <a:gd name="connsiteX8-185" fmla="*/ 2834195 w 2834195"/>
              <a:gd name="connsiteY8-186" fmla="*/ 306399 h 525256"/>
              <a:gd name="connsiteX9-187" fmla="*/ 2834195 w 2834195"/>
              <a:gd name="connsiteY9-188" fmla="*/ 437713 h 525256"/>
              <a:gd name="connsiteX10-189" fmla="*/ 2834195 w 2834195"/>
              <a:gd name="connsiteY10-190" fmla="*/ 437712 h 525256"/>
              <a:gd name="connsiteX11-191" fmla="*/ 2746651 w 2834195"/>
              <a:gd name="connsiteY11-192" fmla="*/ 525256 h 525256"/>
              <a:gd name="connsiteX12-193" fmla="*/ 1245298 w 2834195"/>
              <a:gd name="connsiteY12-194" fmla="*/ 525256 h 525256"/>
              <a:gd name="connsiteX13-195" fmla="*/ 564342 w 2834195"/>
              <a:gd name="connsiteY13-196" fmla="*/ 525256 h 525256"/>
              <a:gd name="connsiteX14-197" fmla="*/ 564342 w 2834195"/>
              <a:gd name="connsiteY14-198" fmla="*/ 525256 h 525256"/>
              <a:gd name="connsiteX15-199" fmla="*/ 197915 w 2834195"/>
              <a:gd name="connsiteY15-200" fmla="*/ 525256 h 525256"/>
              <a:gd name="connsiteX16-201" fmla="*/ 110371 w 2834195"/>
              <a:gd name="connsiteY16-202" fmla="*/ 437712 h 525256"/>
              <a:gd name="connsiteX17-203" fmla="*/ 110371 w 2834195"/>
              <a:gd name="connsiteY17-204" fmla="*/ 332938 h 525256"/>
              <a:gd name="connsiteX18-205" fmla="*/ 0 w 2834195"/>
              <a:gd name="connsiteY18-206" fmla="*/ 287009 h 525256"/>
              <a:gd name="connsiteX19-207" fmla="*/ 108466 w 2834195"/>
              <a:gd name="connsiteY19-208" fmla="*/ 251154 h 525256"/>
              <a:gd name="connsiteX20-209" fmla="*/ 110371 w 2834195"/>
              <a:gd name="connsiteY20-210" fmla="*/ 87544 h 525256"/>
              <a:gd name="connsiteX0-211" fmla="*/ 110371 w 2834195"/>
              <a:gd name="connsiteY0-212" fmla="*/ 87544 h 525256"/>
              <a:gd name="connsiteX1-213" fmla="*/ 197915 w 2834195"/>
              <a:gd name="connsiteY1-214" fmla="*/ 0 h 525256"/>
              <a:gd name="connsiteX2-215" fmla="*/ 564342 w 2834195"/>
              <a:gd name="connsiteY2-216" fmla="*/ 0 h 525256"/>
              <a:gd name="connsiteX3-217" fmla="*/ 564342 w 2834195"/>
              <a:gd name="connsiteY3-218" fmla="*/ 0 h 525256"/>
              <a:gd name="connsiteX4-219" fmla="*/ 1245298 w 2834195"/>
              <a:gd name="connsiteY4-220" fmla="*/ 0 h 525256"/>
              <a:gd name="connsiteX5-221" fmla="*/ 2746651 w 2834195"/>
              <a:gd name="connsiteY5-222" fmla="*/ 0 h 525256"/>
              <a:gd name="connsiteX6-223" fmla="*/ 2834195 w 2834195"/>
              <a:gd name="connsiteY6-224" fmla="*/ 87544 h 525256"/>
              <a:gd name="connsiteX7-225" fmla="*/ 2834195 w 2834195"/>
              <a:gd name="connsiteY7-226" fmla="*/ 306399 h 525256"/>
              <a:gd name="connsiteX8-227" fmla="*/ 2834195 w 2834195"/>
              <a:gd name="connsiteY8-228" fmla="*/ 306399 h 525256"/>
              <a:gd name="connsiteX9-229" fmla="*/ 2834195 w 2834195"/>
              <a:gd name="connsiteY9-230" fmla="*/ 437713 h 525256"/>
              <a:gd name="connsiteX10-231" fmla="*/ 2834195 w 2834195"/>
              <a:gd name="connsiteY10-232" fmla="*/ 437712 h 525256"/>
              <a:gd name="connsiteX11-233" fmla="*/ 2746651 w 2834195"/>
              <a:gd name="connsiteY11-234" fmla="*/ 525256 h 525256"/>
              <a:gd name="connsiteX12-235" fmla="*/ 1245298 w 2834195"/>
              <a:gd name="connsiteY12-236" fmla="*/ 525256 h 525256"/>
              <a:gd name="connsiteX13-237" fmla="*/ 564342 w 2834195"/>
              <a:gd name="connsiteY13-238" fmla="*/ 525256 h 525256"/>
              <a:gd name="connsiteX14-239" fmla="*/ 564342 w 2834195"/>
              <a:gd name="connsiteY14-240" fmla="*/ 525256 h 525256"/>
              <a:gd name="connsiteX15-241" fmla="*/ 197915 w 2834195"/>
              <a:gd name="connsiteY15-242" fmla="*/ 525256 h 525256"/>
              <a:gd name="connsiteX16-243" fmla="*/ 110371 w 2834195"/>
              <a:gd name="connsiteY16-244" fmla="*/ 437712 h 525256"/>
              <a:gd name="connsiteX17-245" fmla="*/ 110371 w 2834195"/>
              <a:gd name="connsiteY17-246" fmla="*/ 332938 h 525256"/>
              <a:gd name="connsiteX18-247" fmla="*/ 0 w 2834195"/>
              <a:gd name="connsiteY18-248" fmla="*/ 287009 h 525256"/>
              <a:gd name="connsiteX19-249" fmla="*/ 110371 w 2834195"/>
              <a:gd name="connsiteY19-250" fmla="*/ 211149 h 525256"/>
              <a:gd name="connsiteX20-251" fmla="*/ 110371 w 2834195"/>
              <a:gd name="connsiteY20-252" fmla="*/ 87544 h 525256"/>
              <a:gd name="connsiteX0-253" fmla="*/ 110371 w 2834195"/>
              <a:gd name="connsiteY0-254" fmla="*/ 87544 h 525256"/>
              <a:gd name="connsiteX1-255" fmla="*/ 197915 w 2834195"/>
              <a:gd name="connsiteY1-256" fmla="*/ 0 h 525256"/>
              <a:gd name="connsiteX2-257" fmla="*/ 564342 w 2834195"/>
              <a:gd name="connsiteY2-258" fmla="*/ 0 h 525256"/>
              <a:gd name="connsiteX3-259" fmla="*/ 564342 w 2834195"/>
              <a:gd name="connsiteY3-260" fmla="*/ 0 h 525256"/>
              <a:gd name="connsiteX4-261" fmla="*/ 1245298 w 2834195"/>
              <a:gd name="connsiteY4-262" fmla="*/ 0 h 525256"/>
              <a:gd name="connsiteX5-263" fmla="*/ 2746651 w 2834195"/>
              <a:gd name="connsiteY5-264" fmla="*/ 0 h 525256"/>
              <a:gd name="connsiteX6-265" fmla="*/ 2834195 w 2834195"/>
              <a:gd name="connsiteY6-266" fmla="*/ 87544 h 525256"/>
              <a:gd name="connsiteX7-267" fmla="*/ 2834195 w 2834195"/>
              <a:gd name="connsiteY7-268" fmla="*/ 306399 h 525256"/>
              <a:gd name="connsiteX8-269" fmla="*/ 2834195 w 2834195"/>
              <a:gd name="connsiteY8-270" fmla="*/ 306399 h 525256"/>
              <a:gd name="connsiteX9-271" fmla="*/ 2834195 w 2834195"/>
              <a:gd name="connsiteY9-272" fmla="*/ 437713 h 525256"/>
              <a:gd name="connsiteX10-273" fmla="*/ 2834195 w 2834195"/>
              <a:gd name="connsiteY10-274" fmla="*/ 437712 h 525256"/>
              <a:gd name="connsiteX11-275" fmla="*/ 2746651 w 2834195"/>
              <a:gd name="connsiteY11-276" fmla="*/ 525256 h 525256"/>
              <a:gd name="connsiteX12-277" fmla="*/ 1245298 w 2834195"/>
              <a:gd name="connsiteY12-278" fmla="*/ 525256 h 525256"/>
              <a:gd name="connsiteX13-279" fmla="*/ 564342 w 2834195"/>
              <a:gd name="connsiteY13-280" fmla="*/ 525256 h 525256"/>
              <a:gd name="connsiteX14-281" fmla="*/ 564342 w 2834195"/>
              <a:gd name="connsiteY14-282" fmla="*/ 525256 h 525256"/>
              <a:gd name="connsiteX15-283" fmla="*/ 197915 w 2834195"/>
              <a:gd name="connsiteY15-284" fmla="*/ 525256 h 525256"/>
              <a:gd name="connsiteX16-285" fmla="*/ 110371 w 2834195"/>
              <a:gd name="connsiteY16-286" fmla="*/ 437712 h 525256"/>
              <a:gd name="connsiteX17-287" fmla="*/ 110371 w 2834195"/>
              <a:gd name="connsiteY17-288" fmla="*/ 294838 h 525256"/>
              <a:gd name="connsiteX18-289" fmla="*/ 0 w 2834195"/>
              <a:gd name="connsiteY18-290" fmla="*/ 287009 h 525256"/>
              <a:gd name="connsiteX19-291" fmla="*/ 110371 w 2834195"/>
              <a:gd name="connsiteY19-292" fmla="*/ 211149 h 525256"/>
              <a:gd name="connsiteX20-293" fmla="*/ 110371 w 2834195"/>
              <a:gd name="connsiteY20-294" fmla="*/ 87544 h 525256"/>
              <a:gd name="connsiteX0-295" fmla="*/ 110371 w 2834195"/>
              <a:gd name="connsiteY0-296" fmla="*/ 87544 h 525256"/>
              <a:gd name="connsiteX1-297" fmla="*/ 197915 w 2834195"/>
              <a:gd name="connsiteY1-298" fmla="*/ 0 h 525256"/>
              <a:gd name="connsiteX2-299" fmla="*/ 564342 w 2834195"/>
              <a:gd name="connsiteY2-300" fmla="*/ 0 h 525256"/>
              <a:gd name="connsiteX3-301" fmla="*/ 564342 w 2834195"/>
              <a:gd name="connsiteY3-302" fmla="*/ 0 h 525256"/>
              <a:gd name="connsiteX4-303" fmla="*/ 1245298 w 2834195"/>
              <a:gd name="connsiteY4-304" fmla="*/ 0 h 525256"/>
              <a:gd name="connsiteX5-305" fmla="*/ 2746651 w 2834195"/>
              <a:gd name="connsiteY5-306" fmla="*/ 0 h 525256"/>
              <a:gd name="connsiteX6-307" fmla="*/ 2834195 w 2834195"/>
              <a:gd name="connsiteY6-308" fmla="*/ 87544 h 525256"/>
              <a:gd name="connsiteX7-309" fmla="*/ 2834195 w 2834195"/>
              <a:gd name="connsiteY7-310" fmla="*/ 306399 h 525256"/>
              <a:gd name="connsiteX8-311" fmla="*/ 2834195 w 2834195"/>
              <a:gd name="connsiteY8-312" fmla="*/ 306399 h 525256"/>
              <a:gd name="connsiteX9-313" fmla="*/ 2834195 w 2834195"/>
              <a:gd name="connsiteY9-314" fmla="*/ 437713 h 525256"/>
              <a:gd name="connsiteX10-315" fmla="*/ 2834195 w 2834195"/>
              <a:gd name="connsiteY10-316" fmla="*/ 437712 h 525256"/>
              <a:gd name="connsiteX11-317" fmla="*/ 2746651 w 2834195"/>
              <a:gd name="connsiteY11-318" fmla="*/ 525256 h 525256"/>
              <a:gd name="connsiteX12-319" fmla="*/ 1245298 w 2834195"/>
              <a:gd name="connsiteY12-320" fmla="*/ 525256 h 525256"/>
              <a:gd name="connsiteX13-321" fmla="*/ 564342 w 2834195"/>
              <a:gd name="connsiteY13-322" fmla="*/ 525256 h 525256"/>
              <a:gd name="connsiteX14-323" fmla="*/ 564342 w 2834195"/>
              <a:gd name="connsiteY14-324" fmla="*/ 525256 h 525256"/>
              <a:gd name="connsiteX15-325" fmla="*/ 197915 w 2834195"/>
              <a:gd name="connsiteY15-326" fmla="*/ 525256 h 525256"/>
              <a:gd name="connsiteX16-327" fmla="*/ 110371 w 2834195"/>
              <a:gd name="connsiteY16-328" fmla="*/ 437712 h 525256"/>
              <a:gd name="connsiteX17-329" fmla="*/ 110371 w 2834195"/>
              <a:gd name="connsiteY17-330" fmla="*/ 294838 h 525256"/>
              <a:gd name="connsiteX18-331" fmla="*/ 0 w 2834195"/>
              <a:gd name="connsiteY18-332" fmla="*/ 269864 h 525256"/>
              <a:gd name="connsiteX19-333" fmla="*/ 110371 w 2834195"/>
              <a:gd name="connsiteY19-334" fmla="*/ 211149 h 525256"/>
              <a:gd name="connsiteX20-335" fmla="*/ 110371 w 2834195"/>
              <a:gd name="connsiteY20-336" fmla="*/ 87544 h 525256"/>
              <a:gd name="connsiteX0-337" fmla="*/ 110371 w 2834195"/>
              <a:gd name="connsiteY0-338" fmla="*/ 87544 h 525256"/>
              <a:gd name="connsiteX1-339" fmla="*/ 197915 w 2834195"/>
              <a:gd name="connsiteY1-340" fmla="*/ 0 h 525256"/>
              <a:gd name="connsiteX2-341" fmla="*/ 564342 w 2834195"/>
              <a:gd name="connsiteY2-342" fmla="*/ 0 h 525256"/>
              <a:gd name="connsiteX3-343" fmla="*/ 564342 w 2834195"/>
              <a:gd name="connsiteY3-344" fmla="*/ 0 h 525256"/>
              <a:gd name="connsiteX4-345" fmla="*/ 1245298 w 2834195"/>
              <a:gd name="connsiteY4-346" fmla="*/ 0 h 525256"/>
              <a:gd name="connsiteX5-347" fmla="*/ 2746651 w 2834195"/>
              <a:gd name="connsiteY5-348" fmla="*/ 0 h 525256"/>
              <a:gd name="connsiteX6-349" fmla="*/ 2834195 w 2834195"/>
              <a:gd name="connsiteY6-350" fmla="*/ 87544 h 525256"/>
              <a:gd name="connsiteX7-351" fmla="*/ 2834195 w 2834195"/>
              <a:gd name="connsiteY7-352" fmla="*/ 306399 h 525256"/>
              <a:gd name="connsiteX8-353" fmla="*/ 2834195 w 2834195"/>
              <a:gd name="connsiteY8-354" fmla="*/ 306399 h 525256"/>
              <a:gd name="connsiteX9-355" fmla="*/ 2834195 w 2834195"/>
              <a:gd name="connsiteY9-356" fmla="*/ 437713 h 525256"/>
              <a:gd name="connsiteX10-357" fmla="*/ 2834195 w 2834195"/>
              <a:gd name="connsiteY10-358" fmla="*/ 437712 h 525256"/>
              <a:gd name="connsiteX11-359" fmla="*/ 2746651 w 2834195"/>
              <a:gd name="connsiteY11-360" fmla="*/ 525256 h 525256"/>
              <a:gd name="connsiteX12-361" fmla="*/ 1245298 w 2834195"/>
              <a:gd name="connsiteY12-362" fmla="*/ 525256 h 525256"/>
              <a:gd name="connsiteX13-363" fmla="*/ 564342 w 2834195"/>
              <a:gd name="connsiteY13-364" fmla="*/ 525256 h 525256"/>
              <a:gd name="connsiteX14-365" fmla="*/ 564342 w 2834195"/>
              <a:gd name="connsiteY14-366" fmla="*/ 525256 h 525256"/>
              <a:gd name="connsiteX15-367" fmla="*/ 197915 w 2834195"/>
              <a:gd name="connsiteY15-368" fmla="*/ 525256 h 525256"/>
              <a:gd name="connsiteX16-369" fmla="*/ 110371 w 2834195"/>
              <a:gd name="connsiteY16-370" fmla="*/ 437712 h 525256"/>
              <a:gd name="connsiteX17-371" fmla="*/ 110371 w 2834195"/>
              <a:gd name="connsiteY17-372" fmla="*/ 310078 h 525256"/>
              <a:gd name="connsiteX18-373" fmla="*/ 0 w 2834195"/>
              <a:gd name="connsiteY18-374" fmla="*/ 269864 h 525256"/>
              <a:gd name="connsiteX19-375" fmla="*/ 110371 w 2834195"/>
              <a:gd name="connsiteY19-376" fmla="*/ 211149 h 525256"/>
              <a:gd name="connsiteX20-377" fmla="*/ 110371 w 2834195"/>
              <a:gd name="connsiteY20-378" fmla="*/ 87544 h 525256"/>
              <a:gd name="connsiteX0-379" fmla="*/ 110371 w 2834195"/>
              <a:gd name="connsiteY0-380" fmla="*/ 87544 h 525256"/>
              <a:gd name="connsiteX1-381" fmla="*/ 197915 w 2834195"/>
              <a:gd name="connsiteY1-382" fmla="*/ 0 h 525256"/>
              <a:gd name="connsiteX2-383" fmla="*/ 564342 w 2834195"/>
              <a:gd name="connsiteY2-384" fmla="*/ 0 h 525256"/>
              <a:gd name="connsiteX3-385" fmla="*/ 564342 w 2834195"/>
              <a:gd name="connsiteY3-386" fmla="*/ 0 h 525256"/>
              <a:gd name="connsiteX4-387" fmla="*/ 1245298 w 2834195"/>
              <a:gd name="connsiteY4-388" fmla="*/ 0 h 525256"/>
              <a:gd name="connsiteX5-389" fmla="*/ 2746651 w 2834195"/>
              <a:gd name="connsiteY5-390" fmla="*/ 0 h 525256"/>
              <a:gd name="connsiteX6-391" fmla="*/ 2834195 w 2834195"/>
              <a:gd name="connsiteY6-392" fmla="*/ 87544 h 525256"/>
              <a:gd name="connsiteX7-393" fmla="*/ 2834195 w 2834195"/>
              <a:gd name="connsiteY7-394" fmla="*/ 306399 h 525256"/>
              <a:gd name="connsiteX8-395" fmla="*/ 2834195 w 2834195"/>
              <a:gd name="connsiteY8-396" fmla="*/ 306399 h 525256"/>
              <a:gd name="connsiteX9-397" fmla="*/ 2834195 w 2834195"/>
              <a:gd name="connsiteY9-398" fmla="*/ 437713 h 525256"/>
              <a:gd name="connsiteX10-399" fmla="*/ 2834195 w 2834195"/>
              <a:gd name="connsiteY10-400" fmla="*/ 437712 h 525256"/>
              <a:gd name="connsiteX11-401" fmla="*/ 2746651 w 2834195"/>
              <a:gd name="connsiteY11-402" fmla="*/ 525256 h 525256"/>
              <a:gd name="connsiteX12-403" fmla="*/ 1245298 w 2834195"/>
              <a:gd name="connsiteY12-404" fmla="*/ 525256 h 525256"/>
              <a:gd name="connsiteX13-405" fmla="*/ 564342 w 2834195"/>
              <a:gd name="connsiteY13-406" fmla="*/ 525256 h 525256"/>
              <a:gd name="connsiteX14-407" fmla="*/ 564342 w 2834195"/>
              <a:gd name="connsiteY14-408" fmla="*/ 525256 h 525256"/>
              <a:gd name="connsiteX15-409" fmla="*/ 197915 w 2834195"/>
              <a:gd name="connsiteY15-410" fmla="*/ 525256 h 525256"/>
              <a:gd name="connsiteX16-411" fmla="*/ 110371 w 2834195"/>
              <a:gd name="connsiteY16-412" fmla="*/ 437712 h 525256"/>
              <a:gd name="connsiteX17-413" fmla="*/ 110371 w 2834195"/>
              <a:gd name="connsiteY17-414" fmla="*/ 321508 h 525256"/>
              <a:gd name="connsiteX18-415" fmla="*/ 0 w 2834195"/>
              <a:gd name="connsiteY18-416" fmla="*/ 269864 h 525256"/>
              <a:gd name="connsiteX19-417" fmla="*/ 110371 w 2834195"/>
              <a:gd name="connsiteY19-418" fmla="*/ 211149 h 525256"/>
              <a:gd name="connsiteX20-419" fmla="*/ 110371 w 2834195"/>
              <a:gd name="connsiteY20-420" fmla="*/ 87544 h 525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2834195" h="525256">
                <a:moveTo>
                  <a:pt x="110371" y="87544"/>
                </a:moveTo>
                <a:cubicBezTo>
                  <a:pt x="110371" y="39195"/>
                  <a:pt x="149566" y="0"/>
                  <a:pt x="197915" y="0"/>
                </a:cubicBezTo>
                <a:lnTo>
                  <a:pt x="564342" y="0"/>
                </a:lnTo>
                <a:lnTo>
                  <a:pt x="564342" y="0"/>
                </a:lnTo>
                <a:lnTo>
                  <a:pt x="1245298" y="0"/>
                </a:lnTo>
                <a:lnTo>
                  <a:pt x="2746651" y="0"/>
                </a:lnTo>
                <a:cubicBezTo>
                  <a:pt x="2795000" y="0"/>
                  <a:pt x="2834195" y="39195"/>
                  <a:pt x="2834195" y="87544"/>
                </a:cubicBezTo>
                <a:lnTo>
                  <a:pt x="2834195" y="306399"/>
                </a:lnTo>
                <a:lnTo>
                  <a:pt x="2834195" y="306399"/>
                </a:lnTo>
                <a:lnTo>
                  <a:pt x="2834195" y="437713"/>
                </a:lnTo>
                <a:lnTo>
                  <a:pt x="2834195" y="437712"/>
                </a:lnTo>
                <a:cubicBezTo>
                  <a:pt x="2834195" y="486061"/>
                  <a:pt x="2795000" y="525256"/>
                  <a:pt x="2746651" y="525256"/>
                </a:cubicBezTo>
                <a:lnTo>
                  <a:pt x="1245298" y="525256"/>
                </a:lnTo>
                <a:lnTo>
                  <a:pt x="564342" y="525256"/>
                </a:lnTo>
                <a:lnTo>
                  <a:pt x="564342" y="525256"/>
                </a:lnTo>
                <a:lnTo>
                  <a:pt x="197915" y="525256"/>
                </a:lnTo>
                <a:cubicBezTo>
                  <a:pt x="149566" y="525256"/>
                  <a:pt x="110371" y="486061"/>
                  <a:pt x="110371" y="437712"/>
                </a:cubicBezTo>
                <a:lnTo>
                  <a:pt x="110371" y="321508"/>
                </a:lnTo>
                <a:lnTo>
                  <a:pt x="0" y="269864"/>
                </a:lnTo>
                <a:lnTo>
                  <a:pt x="110371" y="211149"/>
                </a:lnTo>
                <a:lnTo>
                  <a:pt x="110371" y="87544"/>
                </a:lnTo>
                <a:close/>
              </a:path>
            </a:pathLst>
          </a:custGeom>
          <a:noFill/>
          <a:ln>
            <a:solidFill>
              <a:schemeClr val="accent1">
                <a:lumMod val="40000"/>
                <a:lumOff val="6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rmAutofit/>
          </a:bodyPr>
          <a:lstStyle/>
          <a:p>
            <a:pPr algn="ctr"/>
            <a:endParaRPr lang="zh-CN" altLang="en-US" b="1">
              <a:solidFill>
                <a:schemeClr val="tx1"/>
              </a:solidFill>
              <a:latin typeface="汉仪润圆-65简" panose="00020600040101010101" pitchFamily="18" charset="-122"/>
              <a:ea typeface="汉仪润圆-65简" panose="00020600040101010101" pitchFamily="18" charset="-122"/>
            </a:endParaRPr>
          </a:p>
        </p:txBody>
      </p:sp>
      <p:sp>
        <p:nvSpPr>
          <p:cNvPr id="50" name="Text10"/>
          <p:cNvSpPr txBox="1"/>
          <p:nvPr>
            <p:custDataLst>
              <p:tags r:id="rId9"/>
            </p:custDataLst>
          </p:nvPr>
        </p:nvSpPr>
        <p:spPr>
          <a:xfrm>
            <a:off x="1093490" y="2699484"/>
            <a:ext cx="1800493" cy="369332"/>
          </a:xfrm>
          <a:prstGeom prst="rect">
            <a:avLst/>
          </a:prstGeom>
          <a:noFill/>
        </p:spPr>
        <p:txBody>
          <a:bodyPr wrap="square" rtlCol="0" anchor="ctr" anchorCtr="0">
            <a:normAutofit fontScale="70000" lnSpcReduction="20000"/>
          </a:bodyPr>
          <a:lstStyle>
            <a:defPPr>
              <a:defRPr lang="en-US"/>
            </a:defPPr>
            <a:lvl1pPr marR="0" lvl="0" indent="0" algn="ctr" fontAlgn="auto">
              <a:lnSpc>
                <a:spcPct val="100000"/>
              </a:lnSpc>
              <a:spcBef>
                <a:spcPts val="0"/>
              </a:spcBef>
              <a:spcAft>
                <a:spcPts val="0"/>
              </a:spcAft>
              <a:buClrTx/>
              <a:buSzTx/>
              <a:buFontTx/>
              <a:buNone/>
              <a:defRPr kumimoji="0" sz="2400" b="1" i="0" u="none" strike="noStrike" cap="none" spc="0" normalizeH="0" baseline="0">
                <a:ln>
                  <a:noFill/>
                </a:ln>
                <a:solidFill>
                  <a:schemeClr val="tx1"/>
                </a:solidFill>
                <a:effectLst/>
                <a:uLnTx/>
                <a:uFillTx/>
                <a:latin typeface="方正清刻本悦宋简体" panose="02000000000000000000" pitchFamily="2" charset="-122"/>
                <a:ea typeface="方正清刻本悦宋简体" panose="02000000000000000000" pitchFamily="2"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00000"/>
              </a:lnSpc>
            </a:pPr>
            <a:r>
              <a:rPr lang="zh-CN" altLang="en-US" dirty="0">
                <a:latin typeface="汉仪润圆-65简" panose="00020600040101010101" pitchFamily="18" charset="-122"/>
                <a:ea typeface="汉仪润圆-65简" panose="00020600040101010101" pitchFamily="18" charset="-122"/>
                <a:sym typeface="微软雅黑" panose="020B0503020204020204" pitchFamily="34" charset="-122"/>
              </a:rPr>
              <a:t>高效的电商平台</a:t>
            </a:r>
            <a:endParaRPr lang="zh-CN" altLang="en-US" dirty="0">
              <a:latin typeface="汉仪润圆-65简" panose="00020600040101010101" pitchFamily="18" charset="-122"/>
              <a:ea typeface="汉仪润圆-65简" panose="00020600040101010101" pitchFamily="18" charset="-122"/>
              <a:sym typeface="微软雅黑" panose="020B0503020204020204" pitchFamily="34" charset="-122"/>
            </a:endParaRPr>
          </a:p>
        </p:txBody>
      </p:sp>
      <p:sp>
        <p:nvSpPr>
          <p:cNvPr id="51" name="Text19"/>
          <p:cNvSpPr/>
          <p:nvPr>
            <p:custDataLst>
              <p:tags r:id="rId10"/>
            </p:custDataLst>
          </p:nvPr>
        </p:nvSpPr>
        <p:spPr>
          <a:xfrm>
            <a:off x="3241219" y="2235466"/>
            <a:ext cx="2032749" cy="525256"/>
          </a:xfrm>
          <a:custGeom>
            <a:avLst/>
            <a:gdLst>
              <a:gd name="connsiteX0" fmla="*/ 0 w 2723824"/>
              <a:gd name="connsiteY0" fmla="*/ 87544 h 525256"/>
              <a:gd name="connsiteX1" fmla="*/ 87544 w 2723824"/>
              <a:gd name="connsiteY1" fmla="*/ 0 h 525256"/>
              <a:gd name="connsiteX2" fmla="*/ 453971 w 2723824"/>
              <a:gd name="connsiteY2" fmla="*/ 0 h 525256"/>
              <a:gd name="connsiteX3" fmla="*/ 453971 w 2723824"/>
              <a:gd name="connsiteY3" fmla="*/ 0 h 525256"/>
              <a:gd name="connsiteX4" fmla="*/ 1134927 w 2723824"/>
              <a:gd name="connsiteY4" fmla="*/ 0 h 525256"/>
              <a:gd name="connsiteX5" fmla="*/ 2636280 w 2723824"/>
              <a:gd name="connsiteY5" fmla="*/ 0 h 525256"/>
              <a:gd name="connsiteX6" fmla="*/ 2723824 w 2723824"/>
              <a:gd name="connsiteY6" fmla="*/ 87544 h 525256"/>
              <a:gd name="connsiteX7" fmla="*/ 2723824 w 2723824"/>
              <a:gd name="connsiteY7" fmla="*/ 306399 h 525256"/>
              <a:gd name="connsiteX8" fmla="*/ 2723824 w 2723824"/>
              <a:gd name="connsiteY8" fmla="*/ 306399 h 525256"/>
              <a:gd name="connsiteX9" fmla="*/ 2723824 w 2723824"/>
              <a:gd name="connsiteY9" fmla="*/ 437713 h 525256"/>
              <a:gd name="connsiteX10" fmla="*/ 2723824 w 2723824"/>
              <a:gd name="connsiteY10" fmla="*/ 437712 h 525256"/>
              <a:gd name="connsiteX11" fmla="*/ 2636280 w 2723824"/>
              <a:gd name="connsiteY11" fmla="*/ 525256 h 525256"/>
              <a:gd name="connsiteX12" fmla="*/ 1134927 w 2723824"/>
              <a:gd name="connsiteY12" fmla="*/ 525256 h 525256"/>
              <a:gd name="connsiteX13" fmla="*/ 453971 w 2723824"/>
              <a:gd name="connsiteY13" fmla="*/ 525256 h 525256"/>
              <a:gd name="connsiteX14" fmla="*/ 453971 w 2723824"/>
              <a:gd name="connsiteY14" fmla="*/ 525256 h 525256"/>
              <a:gd name="connsiteX15" fmla="*/ 87544 w 2723824"/>
              <a:gd name="connsiteY15" fmla="*/ 525256 h 525256"/>
              <a:gd name="connsiteX16" fmla="*/ 0 w 2723824"/>
              <a:gd name="connsiteY16" fmla="*/ 437712 h 525256"/>
              <a:gd name="connsiteX17" fmla="*/ 0 w 2723824"/>
              <a:gd name="connsiteY17" fmla="*/ 437713 h 525256"/>
              <a:gd name="connsiteX18" fmla="*/ -266581 w 2723824"/>
              <a:gd name="connsiteY18" fmla="*/ 267959 h 525256"/>
              <a:gd name="connsiteX19" fmla="*/ 0 w 2723824"/>
              <a:gd name="connsiteY19" fmla="*/ 306399 h 525256"/>
              <a:gd name="connsiteX20" fmla="*/ 0 w 2723824"/>
              <a:gd name="connsiteY20" fmla="*/ 87544 h 525256"/>
              <a:gd name="connsiteX0-1" fmla="*/ 266581 w 2990405"/>
              <a:gd name="connsiteY0-2" fmla="*/ 87544 h 525256"/>
              <a:gd name="connsiteX1-3" fmla="*/ 354125 w 2990405"/>
              <a:gd name="connsiteY1-4" fmla="*/ 0 h 525256"/>
              <a:gd name="connsiteX2-5" fmla="*/ 720552 w 2990405"/>
              <a:gd name="connsiteY2-6" fmla="*/ 0 h 525256"/>
              <a:gd name="connsiteX3-7" fmla="*/ 720552 w 2990405"/>
              <a:gd name="connsiteY3-8" fmla="*/ 0 h 525256"/>
              <a:gd name="connsiteX4-9" fmla="*/ 1401508 w 2990405"/>
              <a:gd name="connsiteY4-10" fmla="*/ 0 h 525256"/>
              <a:gd name="connsiteX5-11" fmla="*/ 2902861 w 2990405"/>
              <a:gd name="connsiteY5-12" fmla="*/ 0 h 525256"/>
              <a:gd name="connsiteX6-13" fmla="*/ 2990405 w 2990405"/>
              <a:gd name="connsiteY6-14" fmla="*/ 87544 h 525256"/>
              <a:gd name="connsiteX7-15" fmla="*/ 2990405 w 2990405"/>
              <a:gd name="connsiteY7-16" fmla="*/ 306399 h 525256"/>
              <a:gd name="connsiteX8-17" fmla="*/ 2990405 w 2990405"/>
              <a:gd name="connsiteY8-18" fmla="*/ 306399 h 525256"/>
              <a:gd name="connsiteX9-19" fmla="*/ 2990405 w 2990405"/>
              <a:gd name="connsiteY9-20" fmla="*/ 437713 h 525256"/>
              <a:gd name="connsiteX10-21" fmla="*/ 2990405 w 2990405"/>
              <a:gd name="connsiteY10-22" fmla="*/ 437712 h 525256"/>
              <a:gd name="connsiteX11-23" fmla="*/ 2902861 w 2990405"/>
              <a:gd name="connsiteY11-24" fmla="*/ 525256 h 525256"/>
              <a:gd name="connsiteX12-25" fmla="*/ 1401508 w 2990405"/>
              <a:gd name="connsiteY12-26" fmla="*/ 525256 h 525256"/>
              <a:gd name="connsiteX13-27" fmla="*/ 720552 w 2990405"/>
              <a:gd name="connsiteY13-28" fmla="*/ 525256 h 525256"/>
              <a:gd name="connsiteX14-29" fmla="*/ 720552 w 2990405"/>
              <a:gd name="connsiteY14-30" fmla="*/ 525256 h 525256"/>
              <a:gd name="connsiteX15-31" fmla="*/ 354125 w 2990405"/>
              <a:gd name="connsiteY15-32" fmla="*/ 525256 h 525256"/>
              <a:gd name="connsiteX16-33" fmla="*/ 266581 w 2990405"/>
              <a:gd name="connsiteY16-34" fmla="*/ 437712 h 525256"/>
              <a:gd name="connsiteX17-35" fmla="*/ 258961 w 2990405"/>
              <a:gd name="connsiteY17-36" fmla="*/ 346273 h 525256"/>
              <a:gd name="connsiteX18-37" fmla="*/ 0 w 2990405"/>
              <a:gd name="connsiteY18-38" fmla="*/ 267959 h 525256"/>
              <a:gd name="connsiteX19-39" fmla="*/ 266581 w 2990405"/>
              <a:gd name="connsiteY19-40" fmla="*/ 306399 h 525256"/>
              <a:gd name="connsiteX20-41" fmla="*/ 266581 w 2990405"/>
              <a:gd name="connsiteY20-42" fmla="*/ 87544 h 525256"/>
              <a:gd name="connsiteX0-43" fmla="*/ 266581 w 2990405"/>
              <a:gd name="connsiteY0-44" fmla="*/ 87544 h 525256"/>
              <a:gd name="connsiteX1-45" fmla="*/ 354125 w 2990405"/>
              <a:gd name="connsiteY1-46" fmla="*/ 0 h 525256"/>
              <a:gd name="connsiteX2-47" fmla="*/ 720552 w 2990405"/>
              <a:gd name="connsiteY2-48" fmla="*/ 0 h 525256"/>
              <a:gd name="connsiteX3-49" fmla="*/ 720552 w 2990405"/>
              <a:gd name="connsiteY3-50" fmla="*/ 0 h 525256"/>
              <a:gd name="connsiteX4-51" fmla="*/ 1401508 w 2990405"/>
              <a:gd name="connsiteY4-52" fmla="*/ 0 h 525256"/>
              <a:gd name="connsiteX5-53" fmla="*/ 2902861 w 2990405"/>
              <a:gd name="connsiteY5-54" fmla="*/ 0 h 525256"/>
              <a:gd name="connsiteX6-55" fmla="*/ 2990405 w 2990405"/>
              <a:gd name="connsiteY6-56" fmla="*/ 87544 h 525256"/>
              <a:gd name="connsiteX7-57" fmla="*/ 2990405 w 2990405"/>
              <a:gd name="connsiteY7-58" fmla="*/ 306399 h 525256"/>
              <a:gd name="connsiteX8-59" fmla="*/ 2990405 w 2990405"/>
              <a:gd name="connsiteY8-60" fmla="*/ 306399 h 525256"/>
              <a:gd name="connsiteX9-61" fmla="*/ 2990405 w 2990405"/>
              <a:gd name="connsiteY9-62" fmla="*/ 437713 h 525256"/>
              <a:gd name="connsiteX10-63" fmla="*/ 2990405 w 2990405"/>
              <a:gd name="connsiteY10-64" fmla="*/ 437712 h 525256"/>
              <a:gd name="connsiteX11-65" fmla="*/ 2902861 w 2990405"/>
              <a:gd name="connsiteY11-66" fmla="*/ 525256 h 525256"/>
              <a:gd name="connsiteX12-67" fmla="*/ 1401508 w 2990405"/>
              <a:gd name="connsiteY12-68" fmla="*/ 525256 h 525256"/>
              <a:gd name="connsiteX13-69" fmla="*/ 720552 w 2990405"/>
              <a:gd name="connsiteY13-70" fmla="*/ 525256 h 525256"/>
              <a:gd name="connsiteX14-71" fmla="*/ 720552 w 2990405"/>
              <a:gd name="connsiteY14-72" fmla="*/ 525256 h 525256"/>
              <a:gd name="connsiteX15-73" fmla="*/ 354125 w 2990405"/>
              <a:gd name="connsiteY15-74" fmla="*/ 525256 h 525256"/>
              <a:gd name="connsiteX16-75" fmla="*/ 266581 w 2990405"/>
              <a:gd name="connsiteY16-76" fmla="*/ 437712 h 525256"/>
              <a:gd name="connsiteX17-77" fmla="*/ 258961 w 2990405"/>
              <a:gd name="connsiteY17-78" fmla="*/ 346273 h 525256"/>
              <a:gd name="connsiteX18-79" fmla="*/ 0 w 2990405"/>
              <a:gd name="connsiteY18-80" fmla="*/ 267959 h 525256"/>
              <a:gd name="connsiteX19-81" fmla="*/ 264676 w 2990405"/>
              <a:gd name="connsiteY19-82" fmla="*/ 251154 h 525256"/>
              <a:gd name="connsiteX20-83" fmla="*/ 266581 w 2990405"/>
              <a:gd name="connsiteY20-84" fmla="*/ 87544 h 525256"/>
              <a:gd name="connsiteX0-85" fmla="*/ 135136 w 2858960"/>
              <a:gd name="connsiteY0-86" fmla="*/ 87544 h 525256"/>
              <a:gd name="connsiteX1-87" fmla="*/ 222680 w 2858960"/>
              <a:gd name="connsiteY1-88" fmla="*/ 0 h 525256"/>
              <a:gd name="connsiteX2-89" fmla="*/ 589107 w 2858960"/>
              <a:gd name="connsiteY2-90" fmla="*/ 0 h 525256"/>
              <a:gd name="connsiteX3-91" fmla="*/ 589107 w 2858960"/>
              <a:gd name="connsiteY3-92" fmla="*/ 0 h 525256"/>
              <a:gd name="connsiteX4-93" fmla="*/ 1270063 w 2858960"/>
              <a:gd name="connsiteY4-94" fmla="*/ 0 h 525256"/>
              <a:gd name="connsiteX5-95" fmla="*/ 2771416 w 2858960"/>
              <a:gd name="connsiteY5-96" fmla="*/ 0 h 525256"/>
              <a:gd name="connsiteX6-97" fmla="*/ 2858960 w 2858960"/>
              <a:gd name="connsiteY6-98" fmla="*/ 87544 h 525256"/>
              <a:gd name="connsiteX7-99" fmla="*/ 2858960 w 2858960"/>
              <a:gd name="connsiteY7-100" fmla="*/ 306399 h 525256"/>
              <a:gd name="connsiteX8-101" fmla="*/ 2858960 w 2858960"/>
              <a:gd name="connsiteY8-102" fmla="*/ 306399 h 525256"/>
              <a:gd name="connsiteX9-103" fmla="*/ 2858960 w 2858960"/>
              <a:gd name="connsiteY9-104" fmla="*/ 437713 h 525256"/>
              <a:gd name="connsiteX10-105" fmla="*/ 2858960 w 2858960"/>
              <a:gd name="connsiteY10-106" fmla="*/ 437712 h 525256"/>
              <a:gd name="connsiteX11-107" fmla="*/ 2771416 w 2858960"/>
              <a:gd name="connsiteY11-108" fmla="*/ 525256 h 525256"/>
              <a:gd name="connsiteX12-109" fmla="*/ 1270063 w 2858960"/>
              <a:gd name="connsiteY12-110" fmla="*/ 525256 h 525256"/>
              <a:gd name="connsiteX13-111" fmla="*/ 589107 w 2858960"/>
              <a:gd name="connsiteY13-112" fmla="*/ 525256 h 525256"/>
              <a:gd name="connsiteX14-113" fmla="*/ 589107 w 2858960"/>
              <a:gd name="connsiteY14-114" fmla="*/ 525256 h 525256"/>
              <a:gd name="connsiteX15-115" fmla="*/ 222680 w 2858960"/>
              <a:gd name="connsiteY15-116" fmla="*/ 525256 h 525256"/>
              <a:gd name="connsiteX16-117" fmla="*/ 135136 w 2858960"/>
              <a:gd name="connsiteY16-118" fmla="*/ 437712 h 525256"/>
              <a:gd name="connsiteX17-119" fmla="*/ 127516 w 2858960"/>
              <a:gd name="connsiteY17-120" fmla="*/ 346273 h 525256"/>
              <a:gd name="connsiteX18-121" fmla="*/ 0 w 2858960"/>
              <a:gd name="connsiteY18-122" fmla="*/ 302249 h 525256"/>
              <a:gd name="connsiteX19-123" fmla="*/ 133231 w 2858960"/>
              <a:gd name="connsiteY19-124" fmla="*/ 251154 h 525256"/>
              <a:gd name="connsiteX20-125" fmla="*/ 135136 w 2858960"/>
              <a:gd name="connsiteY20-126" fmla="*/ 87544 h 525256"/>
              <a:gd name="connsiteX0-127" fmla="*/ 135136 w 2858960"/>
              <a:gd name="connsiteY0-128" fmla="*/ 87544 h 525256"/>
              <a:gd name="connsiteX1-129" fmla="*/ 222680 w 2858960"/>
              <a:gd name="connsiteY1-130" fmla="*/ 0 h 525256"/>
              <a:gd name="connsiteX2-131" fmla="*/ 589107 w 2858960"/>
              <a:gd name="connsiteY2-132" fmla="*/ 0 h 525256"/>
              <a:gd name="connsiteX3-133" fmla="*/ 589107 w 2858960"/>
              <a:gd name="connsiteY3-134" fmla="*/ 0 h 525256"/>
              <a:gd name="connsiteX4-135" fmla="*/ 1270063 w 2858960"/>
              <a:gd name="connsiteY4-136" fmla="*/ 0 h 525256"/>
              <a:gd name="connsiteX5-137" fmla="*/ 2771416 w 2858960"/>
              <a:gd name="connsiteY5-138" fmla="*/ 0 h 525256"/>
              <a:gd name="connsiteX6-139" fmla="*/ 2858960 w 2858960"/>
              <a:gd name="connsiteY6-140" fmla="*/ 87544 h 525256"/>
              <a:gd name="connsiteX7-141" fmla="*/ 2858960 w 2858960"/>
              <a:gd name="connsiteY7-142" fmla="*/ 306399 h 525256"/>
              <a:gd name="connsiteX8-143" fmla="*/ 2858960 w 2858960"/>
              <a:gd name="connsiteY8-144" fmla="*/ 306399 h 525256"/>
              <a:gd name="connsiteX9-145" fmla="*/ 2858960 w 2858960"/>
              <a:gd name="connsiteY9-146" fmla="*/ 437713 h 525256"/>
              <a:gd name="connsiteX10-147" fmla="*/ 2858960 w 2858960"/>
              <a:gd name="connsiteY10-148" fmla="*/ 437712 h 525256"/>
              <a:gd name="connsiteX11-149" fmla="*/ 2771416 w 2858960"/>
              <a:gd name="connsiteY11-150" fmla="*/ 525256 h 525256"/>
              <a:gd name="connsiteX12-151" fmla="*/ 1270063 w 2858960"/>
              <a:gd name="connsiteY12-152" fmla="*/ 525256 h 525256"/>
              <a:gd name="connsiteX13-153" fmla="*/ 589107 w 2858960"/>
              <a:gd name="connsiteY13-154" fmla="*/ 525256 h 525256"/>
              <a:gd name="connsiteX14-155" fmla="*/ 589107 w 2858960"/>
              <a:gd name="connsiteY14-156" fmla="*/ 525256 h 525256"/>
              <a:gd name="connsiteX15-157" fmla="*/ 222680 w 2858960"/>
              <a:gd name="connsiteY15-158" fmla="*/ 525256 h 525256"/>
              <a:gd name="connsiteX16-159" fmla="*/ 135136 w 2858960"/>
              <a:gd name="connsiteY16-160" fmla="*/ 437712 h 525256"/>
              <a:gd name="connsiteX17-161" fmla="*/ 135136 w 2858960"/>
              <a:gd name="connsiteY17-162" fmla="*/ 332938 h 525256"/>
              <a:gd name="connsiteX18-163" fmla="*/ 0 w 2858960"/>
              <a:gd name="connsiteY18-164" fmla="*/ 302249 h 525256"/>
              <a:gd name="connsiteX19-165" fmla="*/ 133231 w 2858960"/>
              <a:gd name="connsiteY19-166" fmla="*/ 251154 h 525256"/>
              <a:gd name="connsiteX20-167" fmla="*/ 135136 w 2858960"/>
              <a:gd name="connsiteY20-168" fmla="*/ 87544 h 525256"/>
              <a:gd name="connsiteX0-169" fmla="*/ 110371 w 2834195"/>
              <a:gd name="connsiteY0-170" fmla="*/ 87544 h 525256"/>
              <a:gd name="connsiteX1-171" fmla="*/ 197915 w 2834195"/>
              <a:gd name="connsiteY1-172" fmla="*/ 0 h 525256"/>
              <a:gd name="connsiteX2-173" fmla="*/ 564342 w 2834195"/>
              <a:gd name="connsiteY2-174" fmla="*/ 0 h 525256"/>
              <a:gd name="connsiteX3-175" fmla="*/ 564342 w 2834195"/>
              <a:gd name="connsiteY3-176" fmla="*/ 0 h 525256"/>
              <a:gd name="connsiteX4-177" fmla="*/ 1245298 w 2834195"/>
              <a:gd name="connsiteY4-178" fmla="*/ 0 h 525256"/>
              <a:gd name="connsiteX5-179" fmla="*/ 2746651 w 2834195"/>
              <a:gd name="connsiteY5-180" fmla="*/ 0 h 525256"/>
              <a:gd name="connsiteX6-181" fmla="*/ 2834195 w 2834195"/>
              <a:gd name="connsiteY6-182" fmla="*/ 87544 h 525256"/>
              <a:gd name="connsiteX7-183" fmla="*/ 2834195 w 2834195"/>
              <a:gd name="connsiteY7-184" fmla="*/ 306399 h 525256"/>
              <a:gd name="connsiteX8-185" fmla="*/ 2834195 w 2834195"/>
              <a:gd name="connsiteY8-186" fmla="*/ 306399 h 525256"/>
              <a:gd name="connsiteX9-187" fmla="*/ 2834195 w 2834195"/>
              <a:gd name="connsiteY9-188" fmla="*/ 437713 h 525256"/>
              <a:gd name="connsiteX10-189" fmla="*/ 2834195 w 2834195"/>
              <a:gd name="connsiteY10-190" fmla="*/ 437712 h 525256"/>
              <a:gd name="connsiteX11-191" fmla="*/ 2746651 w 2834195"/>
              <a:gd name="connsiteY11-192" fmla="*/ 525256 h 525256"/>
              <a:gd name="connsiteX12-193" fmla="*/ 1245298 w 2834195"/>
              <a:gd name="connsiteY12-194" fmla="*/ 525256 h 525256"/>
              <a:gd name="connsiteX13-195" fmla="*/ 564342 w 2834195"/>
              <a:gd name="connsiteY13-196" fmla="*/ 525256 h 525256"/>
              <a:gd name="connsiteX14-197" fmla="*/ 564342 w 2834195"/>
              <a:gd name="connsiteY14-198" fmla="*/ 525256 h 525256"/>
              <a:gd name="connsiteX15-199" fmla="*/ 197915 w 2834195"/>
              <a:gd name="connsiteY15-200" fmla="*/ 525256 h 525256"/>
              <a:gd name="connsiteX16-201" fmla="*/ 110371 w 2834195"/>
              <a:gd name="connsiteY16-202" fmla="*/ 437712 h 525256"/>
              <a:gd name="connsiteX17-203" fmla="*/ 110371 w 2834195"/>
              <a:gd name="connsiteY17-204" fmla="*/ 332938 h 525256"/>
              <a:gd name="connsiteX18-205" fmla="*/ 0 w 2834195"/>
              <a:gd name="connsiteY18-206" fmla="*/ 287009 h 525256"/>
              <a:gd name="connsiteX19-207" fmla="*/ 108466 w 2834195"/>
              <a:gd name="connsiteY19-208" fmla="*/ 251154 h 525256"/>
              <a:gd name="connsiteX20-209" fmla="*/ 110371 w 2834195"/>
              <a:gd name="connsiteY20-210" fmla="*/ 87544 h 525256"/>
              <a:gd name="connsiteX0-211" fmla="*/ 110371 w 2834195"/>
              <a:gd name="connsiteY0-212" fmla="*/ 87544 h 525256"/>
              <a:gd name="connsiteX1-213" fmla="*/ 197915 w 2834195"/>
              <a:gd name="connsiteY1-214" fmla="*/ 0 h 525256"/>
              <a:gd name="connsiteX2-215" fmla="*/ 564342 w 2834195"/>
              <a:gd name="connsiteY2-216" fmla="*/ 0 h 525256"/>
              <a:gd name="connsiteX3-217" fmla="*/ 564342 w 2834195"/>
              <a:gd name="connsiteY3-218" fmla="*/ 0 h 525256"/>
              <a:gd name="connsiteX4-219" fmla="*/ 1245298 w 2834195"/>
              <a:gd name="connsiteY4-220" fmla="*/ 0 h 525256"/>
              <a:gd name="connsiteX5-221" fmla="*/ 2746651 w 2834195"/>
              <a:gd name="connsiteY5-222" fmla="*/ 0 h 525256"/>
              <a:gd name="connsiteX6-223" fmla="*/ 2834195 w 2834195"/>
              <a:gd name="connsiteY6-224" fmla="*/ 87544 h 525256"/>
              <a:gd name="connsiteX7-225" fmla="*/ 2834195 w 2834195"/>
              <a:gd name="connsiteY7-226" fmla="*/ 306399 h 525256"/>
              <a:gd name="connsiteX8-227" fmla="*/ 2834195 w 2834195"/>
              <a:gd name="connsiteY8-228" fmla="*/ 306399 h 525256"/>
              <a:gd name="connsiteX9-229" fmla="*/ 2834195 w 2834195"/>
              <a:gd name="connsiteY9-230" fmla="*/ 437713 h 525256"/>
              <a:gd name="connsiteX10-231" fmla="*/ 2834195 w 2834195"/>
              <a:gd name="connsiteY10-232" fmla="*/ 437712 h 525256"/>
              <a:gd name="connsiteX11-233" fmla="*/ 2746651 w 2834195"/>
              <a:gd name="connsiteY11-234" fmla="*/ 525256 h 525256"/>
              <a:gd name="connsiteX12-235" fmla="*/ 1245298 w 2834195"/>
              <a:gd name="connsiteY12-236" fmla="*/ 525256 h 525256"/>
              <a:gd name="connsiteX13-237" fmla="*/ 564342 w 2834195"/>
              <a:gd name="connsiteY13-238" fmla="*/ 525256 h 525256"/>
              <a:gd name="connsiteX14-239" fmla="*/ 564342 w 2834195"/>
              <a:gd name="connsiteY14-240" fmla="*/ 525256 h 525256"/>
              <a:gd name="connsiteX15-241" fmla="*/ 197915 w 2834195"/>
              <a:gd name="connsiteY15-242" fmla="*/ 525256 h 525256"/>
              <a:gd name="connsiteX16-243" fmla="*/ 110371 w 2834195"/>
              <a:gd name="connsiteY16-244" fmla="*/ 437712 h 525256"/>
              <a:gd name="connsiteX17-245" fmla="*/ 110371 w 2834195"/>
              <a:gd name="connsiteY17-246" fmla="*/ 332938 h 525256"/>
              <a:gd name="connsiteX18-247" fmla="*/ 0 w 2834195"/>
              <a:gd name="connsiteY18-248" fmla="*/ 287009 h 525256"/>
              <a:gd name="connsiteX19-249" fmla="*/ 110371 w 2834195"/>
              <a:gd name="connsiteY19-250" fmla="*/ 211149 h 525256"/>
              <a:gd name="connsiteX20-251" fmla="*/ 110371 w 2834195"/>
              <a:gd name="connsiteY20-252" fmla="*/ 87544 h 525256"/>
              <a:gd name="connsiteX0-253" fmla="*/ 110371 w 2834195"/>
              <a:gd name="connsiteY0-254" fmla="*/ 87544 h 525256"/>
              <a:gd name="connsiteX1-255" fmla="*/ 197915 w 2834195"/>
              <a:gd name="connsiteY1-256" fmla="*/ 0 h 525256"/>
              <a:gd name="connsiteX2-257" fmla="*/ 564342 w 2834195"/>
              <a:gd name="connsiteY2-258" fmla="*/ 0 h 525256"/>
              <a:gd name="connsiteX3-259" fmla="*/ 564342 w 2834195"/>
              <a:gd name="connsiteY3-260" fmla="*/ 0 h 525256"/>
              <a:gd name="connsiteX4-261" fmla="*/ 1245298 w 2834195"/>
              <a:gd name="connsiteY4-262" fmla="*/ 0 h 525256"/>
              <a:gd name="connsiteX5-263" fmla="*/ 2746651 w 2834195"/>
              <a:gd name="connsiteY5-264" fmla="*/ 0 h 525256"/>
              <a:gd name="connsiteX6-265" fmla="*/ 2834195 w 2834195"/>
              <a:gd name="connsiteY6-266" fmla="*/ 87544 h 525256"/>
              <a:gd name="connsiteX7-267" fmla="*/ 2834195 w 2834195"/>
              <a:gd name="connsiteY7-268" fmla="*/ 306399 h 525256"/>
              <a:gd name="connsiteX8-269" fmla="*/ 2834195 w 2834195"/>
              <a:gd name="connsiteY8-270" fmla="*/ 306399 h 525256"/>
              <a:gd name="connsiteX9-271" fmla="*/ 2834195 w 2834195"/>
              <a:gd name="connsiteY9-272" fmla="*/ 437713 h 525256"/>
              <a:gd name="connsiteX10-273" fmla="*/ 2834195 w 2834195"/>
              <a:gd name="connsiteY10-274" fmla="*/ 437712 h 525256"/>
              <a:gd name="connsiteX11-275" fmla="*/ 2746651 w 2834195"/>
              <a:gd name="connsiteY11-276" fmla="*/ 525256 h 525256"/>
              <a:gd name="connsiteX12-277" fmla="*/ 1245298 w 2834195"/>
              <a:gd name="connsiteY12-278" fmla="*/ 525256 h 525256"/>
              <a:gd name="connsiteX13-279" fmla="*/ 564342 w 2834195"/>
              <a:gd name="connsiteY13-280" fmla="*/ 525256 h 525256"/>
              <a:gd name="connsiteX14-281" fmla="*/ 564342 w 2834195"/>
              <a:gd name="connsiteY14-282" fmla="*/ 525256 h 525256"/>
              <a:gd name="connsiteX15-283" fmla="*/ 197915 w 2834195"/>
              <a:gd name="connsiteY15-284" fmla="*/ 525256 h 525256"/>
              <a:gd name="connsiteX16-285" fmla="*/ 110371 w 2834195"/>
              <a:gd name="connsiteY16-286" fmla="*/ 437712 h 525256"/>
              <a:gd name="connsiteX17-287" fmla="*/ 110371 w 2834195"/>
              <a:gd name="connsiteY17-288" fmla="*/ 294838 h 525256"/>
              <a:gd name="connsiteX18-289" fmla="*/ 0 w 2834195"/>
              <a:gd name="connsiteY18-290" fmla="*/ 287009 h 525256"/>
              <a:gd name="connsiteX19-291" fmla="*/ 110371 w 2834195"/>
              <a:gd name="connsiteY19-292" fmla="*/ 211149 h 525256"/>
              <a:gd name="connsiteX20-293" fmla="*/ 110371 w 2834195"/>
              <a:gd name="connsiteY20-294" fmla="*/ 87544 h 525256"/>
              <a:gd name="connsiteX0-295" fmla="*/ 110371 w 2834195"/>
              <a:gd name="connsiteY0-296" fmla="*/ 87544 h 525256"/>
              <a:gd name="connsiteX1-297" fmla="*/ 197915 w 2834195"/>
              <a:gd name="connsiteY1-298" fmla="*/ 0 h 525256"/>
              <a:gd name="connsiteX2-299" fmla="*/ 564342 w 2834195"/>
              <a:gd name="connsiteY2-300" fmla="*/ 0 h 525256"/>
              <a:gd name="connsiteX3-301" fmla="*/ 564342 w 2834195"/>
              <a:gd name="connsiteY3-302" fmla="*/ 0 h 525256"/>
              <a:gd name="connsiteX4-303" fmla="*/ 1245298 w 2834195"/>
              <a:gd name="connsiteY4-304" fmla="*/ 0 h 525256"/>
              <a:gd name="connsiteX5-305" fmla="*/ 2746651 w 2834195"/>
              <a:gd name="connsiteY5-306" fmla="*/ 0 h 525256"/>
              <a:gd name="connsiteX6-307" fmla="*/ 2834195 w 2834195"/>
              <a:gd name="connsiteY6-308" fmla="*/ 87544 h 525256"/>
              <a:gd name="connsiteX7-309" fmla="*/ 2834195 w 2834195"/>
              <a:gd name="connsiteY7-310" fmla="*/ 306399 h 525256"/>
              <a:gd name="connsiteX8-311" fmla="*/ 2834195 w 2834195"/>
              <a:gd name="connsiteY8-312" fmla="*/ 306399 h 525256"/>
              <a:gd name="connsiteX9-313" fmla="*/ 2834195 w 2834195"/>
              <a:gd name="connsiteY9-314" fmla="*/ 437713 h 525256"/>
              <a:gd name="connsiteX10-315" fmla="*/ 2834195 w 2834195"/>
              <a:gd name="connsiteY10-316" fmla="*/ 437712 h 525256"/>
              <a:gd name="connsiteX11-317" fmla="*/ 2746651 w 2834195"/>
              <a:gd name="connsiteY11-318" fmla="*/ 525256 h 525256"/>
              <a:gd name="connsiteX12-319" fmla="*/ 1245298 w 2834195"/>
              <a:gd name="connsiteY12-320" fmla="*/ 525256 h 525256"/>
              <a:gd name="connsiteX13-321" fmla="*/ 564342 w 2834195"/>
              <a:gd name="connsiteY13-322" fmla="*/ 525256 h 525256"/>
              <a:gd name="connsiteX14-323" fmla="*/ 564342 w 2834195"/>
              <a:gd name="connsiteY14-324" fmla="*/ 525256 h 525256"/>
              <a:gd name="connsiteX15-325" fmla="*/ 197915 w 2834195"/>
              <a:gd name="connsiteY15-326" fmla="*/ 525256 h 525256"/>
              <a:gd name="connsiteX16-327" fmla="*/ 110371 w 2834195"/>
              <a:gd name="connsiteY16-328" fmla="*/ 437712 h 525256"/>
              <a:gd name="connsiteX17-329" fmla="*/ 110371 w 2834195"/>
              <a:gd name="connsiteY17-330" fmla="*/ 294838 h 525256"/>
              <a:gd name="connsiteX18-331" fmla="*/ 0 w 2834195"/>
              <a:gd name="connsiteY18-332" fmla="*/ 269864 h 525256"/>
              <a:gd name="connsiteX19-333" fmla="*/ 110371 w 2834195"/>
              <a:gd name="connsiteY19-334" fmla="*/ 211149 h 525256"/>
              <a:gd name="connsiteX20-335" fmla="*/ 110371 w 2834195"/>
              <a:gd name="connsiteY20-336" fmla="*/ 87544 h 525256"/>
              <a:gd name="connsiteX0-337" fmla="*/ 110371 w 2834195"/>
              <a:gd name="connsiteY0-338" fmla="*/ 87544 h 525256"/>
              <a:gd name="connsiteX1-339" fmla="*/ 197915 w 2834195"/>
              <a:gd name="connsiteY1-340" fmla="*/ 0 h 525256"/>
              <a:gd name="connsiteX2-341" fmla="*/ 564342 w 2834195"/>
              <a:gd name="connsiteY2-342" fmla="*/ 0 h 525256"/>
              <a:gd name="connsiteX3-343" fmla="*/ 564342 w 2834195"/>
              <a:gd name="connsiteY3-344" fmla="*/ 0 h 525256"/>
              <a:gd name="connsiteX4-345" fmla="*/ 1245298 w 2834195"/>
              <a:gd name="connsiteY4-346" fmla="*/ 0 h 525256"/>
              <a:gd name="connsiteX5-347" fmla="*/ 2746651 w 2834195"/>
              <a:gd name="connsiteY5-348" fmla="*/ 0 h 525256"/>
              <a:gd name="connsiteX6-349" fmla="*/ 2834195 w 2834195"/>
              <a:gd name="connsiteY6-350" fmla="*/ 87544 h 525256"/>
              <a:gd name="connsiteX7-351" fmla="*/ 2834195 w 2834195"/>
              <a:gd name="connsiteY7-352" fmla="*/ 306399 h 525256"/>
              <a:gd name="connsiteX8-353" fmla="*/ 2834195 w 2834195"/>
              <a:gd name="connsiteY8-354" fmla="*/ 306399 h 525256"/>
              <a:gd name="connsiteX9-355" fmla="*/ 2834195 w 2834195"/>
              <a:gd name="connsiteY9-356" fmla="*/ 437713 h 525256"/>
              <a:gd name="connsiteX10-357" fmla="*/ 2834195 w 2834195"/>
              <a:gd name="connsiteY10-358" fmla="*/ 437712 h 525256"/>
              <a:gd name="connsiteX11-359" fmla="*/ 2746651 w 2834195"/>
              <a:gd name="connsiteY11-360" fmla="*/ 525256 h 525256"/>
              <a:gd name="connsiteX12-361" fmla="*/ 1245298 w 2834195"/>
              <a:gd name="connsiteY12-362" fmla="*/ 525256 h 525256"/>
              <a:gd name="connsiteX13-363" fmla="*/ 564342 w 2834195"/>
              <a:gd name="connsiteY13-364" fmla="*/ 525256 h 525256"/>
              <a:gd name="connsiteX14-365" fmla="*/ 564342 w 2834195"/>
              <a:gd name="connsiteY14-366" fmla="*/ 525256 h 525256"/>
              <a:gd name="connsiteX15-367" fmla="*/ 197915 w 2834195"/>
              <a:gd name="connsiteY15-368" fmla="*/ 525256 h 525256"/>
              <a:gd name="connsiteX16-369" fmla="*/ 110371 w 2834195"/>
              <a:gd name="connsiteY16-370" fmla="*/ 437712 h 525256"/>
              <a:gd name="connsiteX17-371" fmla="*/ 110371 w 2834195"/>
              <a:gd name="connsiteY17-372" fmla="*/ 310078 h 525256"/>
              <a:gd name="connsiteX18-373" fmla="*/ 0 w 2834195"/>
              <a:gd name="connsiteY18-374" fmla="*/ 269864 h 525256"/>
              <a:gd name="connsiteX19-375" fmla="*/ 110371 w 2834195"/>
              <a:gd name="connsiteY19-376" fmla="*/ 211149 h 525256"/>
              <a:gd name="connsiteX20-377" fmla="*/ 110371 w 2834195"/>
              <a:gd name="connsiteY20-378" fmla="*/ 87544 h 525256"/>
              <a:gd name="connsiteX0-379" fmla="*/ 110371 w 2834195"/>
              <a:gd name="connsiteY0-380" fmla="*/ 87544 h 525256"/>
              <a:gd name="connsiteX1-381" fmla="*/ 197915 w 2834195"/>
              <a:gd name="connsiteY1-382" fmla="*/ 0 h 525256"/>
              <a:gd name="connsiteX2-383" fmla="*/ 564342 w 2834195"/>
              <a:gd name="connsiteY2-384" fmla="*/ 0 h 525256"/>
              <a:gd name="connsiteX3-385" fmla="*/ 564342 w 2834195"/>
              <a:gd name="connsiteY3-386" fmla="*/ 0 h 525256"/>
              <a:gd name="connsiteX4-387" fmla="*/ 1245298 w 2834195"/>
              <a:gd name="connsiteY4-388" fmla="*/ 0 h 525256"/>
              <a:gd name="connsiteX5-389" fmla="*/ 2746651 w 2834195"/>
              <a:gd name="connsiteY5-390" fmla="*/ 0 h 525256"/>
              <a:gd name="connsiteX6-391" fmla="*/ 2834195 w 2834195"/>
              <a:gd name="connsiteY6-392" fmla="*/ 87544 h 525256"/>
              <a:gd name="connsiteX7-393" fmla="*/ 2834195 w 2834195"/>
              <a:gd name="connsiteY7-394" fmla="*/ 306399 h 525256"/>
              <a:gd name="connsiteX8-395" fmla="*/ 2834195 w 2834195"/>
              <a:gd name="connsiteY8-396" fmla="*/ 306399 h 525256"/>
              <a:gd name="connsiteX9-397" fmla="*/ 2834195 w 2834195"/>
              <a:gd name="connsiteY9-398" fmla="*/ 437713 h 525256"/>
              <a:gd name="connsiteX10-399" fmla="*/ 2834195 w 2834195"/>
              <a:gd name="connsiteY10-400" fmla="*/ 437712 h 525256"/>
              <a:gd name="connsiteX11-401" fmla="*/ 2746651 w 2834195"/>
              <a:gd name="connsiteY11-402" fmla="*/ 525256 h 525256"/>
              <a:gd name="connsiteX12-403" fmla="*/ 1245298 w 2834195"/>
              <a:gd name="connsiteY12-404" fmla="*/ 525256 h 525256"/>
              <a:gd name="connsiteX13-405" fmla="*/ 564342 w 2834195"/>
              <a:gd name="connsiteY13-406" fmla="*/ 525256 h 525256"/>
              <a:gd name="connsiteX14-407" fmla="*/ 564342 w 2834195"/>
              <a:gd name="connsiteY14-408" fmla="*/ 525256 h 525256"/>
              <a:gd name="connsiteX15-409" fmla="*/ 197915 w 2834195"/>
              <a:gd name="connsiteY15-410" fmla="*/ 525256 h 525256"/>
              <a:gd name="connsiteX16-411" fmla="*/ 110371 w 2834195"/>
              <a:gd name="connsiteY16-412" fmla="*/ 437712 h 525256"/>
              <a:gd name="connsiteX17-413" fmla="*/ 110371 w 2834195"/>
              <a:gd name="connsiteY17-414" fmla="*/ 321508 h 525256"/>
              <a:gd name="connsiteX18-415" fmla="*/ 0 w 2834195"/>
              <a:gd name="connsiteY18-416" fmla="*/ 269864 h 525256"/>
              <a:gd name="connsiteX19-417" fmla="*/ 110371 w 2834195"/>
              <a:gd name="connsiteY19-418" fmla="*/ 211149 h 525256"/>
              <a:gd name="connsiteX20-419" fmla="*/ 110371 w 2834195"/>
              <a:gd name="connsiteY20-420" fmla="*/ 87544 h 525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2834195" h="525256">
                <a:moveTo>
                  <a:pt x="110371" y="87544"/>
                </a:moveTo>
                <a:cubicBezTo>
                  <a:pt x="110371" y="39195"/>
                  <a:pt x="149566" y="0"/>
                  <a:pt x="197915" y="0"/>
                </a:cubicBezTo>
                <a:lnTo>
                  <a:pt x="564342" y="0"/>
                </a:lnTo>
                <a:lnTo>
                  <a:pt x="564342" y="0"/>
                </a:lnTo>
                <a:lnTo>
                  <a:pt x="1245298" y="0"/>
                </a:lnTo>
                <a:lnTo>
                  <a:pt x="2746651" y="0"/>
                </a:lnTo>
                <a:cubicBezTo>
                  <a:pt x="2795000" y="0"/>
                  <a:pt x="2834195" y="39195"/>
                  <a:pt x="2834195" y="87544"/>
                </a:cubicBezTo>
                <a:lnTo>
                  <a:pt x="2834195" y="306399"/>
                </a:lnTo>
                <a:lnTo>
                  <a:pt x="2834195" y="306399"/>
                </a:lnTo>
                <a:lnTo>
                  <a:pt x="2834195" y="437713"/>
                </a:lnTo>
                <a:lnTo>
                  <a:pt x="2834195" y="437712"/>
                </a:lnTo>
                <a:cubicBezTo>
                  <a:pt x="2834195" y="486061"/>
                  <a:pt x="2795000" y="525256"/>
                  <a:pt x="2746651" y="525256"/>
                </a:cubicBezTo>
                <a:lnTo>
                  <a:pt x="1245298" y="525256"/>
                </a:lnTo>
                <a:lnTo>
                  <a:pt x="564342" y="525256"/>
                </a:lnTo>
                <a:lnTo>
                  <a:pt x="564342" y="525256"/>
                </a:lnTo>
                <a:lnTo>
                  <a:pt x="197915" y="525256"/>
                </a:lnTo>
                <a:cubicBezTo>
                  <a:pt x="149566" y="525256"/>
                  <a:pt x="110371" y="486061"/>
                  <a:pt x="110371" y="437712"/>
                </a:cubicBezTo>
                <a:lnTo>
                  <a:pt x="110371" y="321508"/>
                </a:lnTo>
                <a:lnTo>
                  <a:pt x="0" y="269864"/>
                </a:lnTo>
                <a:lnTo>
                  <a:pt x="110371" y="211149"/>
                </a:lnTo>
                <a:lnTo>
                  <a:pt x="110371" y="87544"/>
                </a:lnTo>
                <a:close/>
              </a:path>
            </a:pathLst>
          </a:custGeom>
          <a:noFill/>
          <a:ln>
            <a:solidFill>
              <a:schemeClr val="accent1">
                <a:lumMod val="40000"/>
                <a:lumOff val="6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rmAutofit/>
          </a:bodyPr>
          <a:lstStyle/>
          <a:p>
            <a:pPr algn="ctr"/>
            <a:endParaRPr lang="zh-CN" altLang="en-US" b="1" dirty="0">
              <a:solidFill>
                <a:schemeClr val="tx1"/>
              </a:solidFill>
              <a:latin typeface="汉仪润圆-65简" panose="00020600040101010101" pitchFamily="18" charset="-122"/>
              <a:ea typeface="汉仪润圆-65简" panose="00020600040101010101" pitchFamily="18" charset="-122"/>
            </a:endParaRPr>
          </a:p>
        </p:txBody>
      </p:sp>
      <p:sp>
        <p:nvSpPr>
          <p:cNvPr id="52" name="Text20"/>
          <p:cNvSpPr txBox="1"/>
          <p:nvPr>
            <p:custDataLst>
              <p:tags r:id="rId11"/>
            </p:custDataLst>
          </p:nvPr>
        </p:nvSpPr>
        <p:spPr>
          <a:xfrm>
            <a:off x="3516730" y="2269613"/>
            <a:ext cx="1633969" cy="431074"/>
          </a:xfrm>
          <a:prstGeom prst="rect">
            <a:avLst/>
          </a:prstGeom>
          <a:noFill/>
        </p:spPr>
        <p:txBody>
          <a:bodyPr wrap="square" rtlCol="0" anchor="ctr" anchorCtr="0">
            <a:normAutofit/>
          </a:bodyPr>
          <a:lstStyle>
            <a:defPPr>
              <a:defRPr lang="en-US"/>
            </a:defPPr>
            <a:lvl1pPr marR="0" lvl="0" indent="0" algn="ctr" fontAlgn="auto">
              <a:lnSpc>
                <a:spcPct val="100000"/>
              </a:lnSpc>
              <a:spcBef>
                <a:spcPts val="0"/>
              </a:spcBef>
              <a:spcAft>
                <a:spcPts val="0"/>
              </a:spcAft>
              <a:buClrTx/>
              <a:buSzTx/>
              <a:buFontTx/>
              <a:buNone/>
              <a:defRPr kumimoji="0" sz="1400" b="0"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a:lnSpc>
                <a:spcPct val="100000"/>
              </a:lnSpc>
            </a:pPr>
            <a:r>
              <a:rPr lang="zh-CN" altLang="en-US" b="1" dirty="0">
                <a:latin typeface="汉仪润圆-65简" panose="00020600040101010101" pitchFamily="18" charset="-122"/>
                <a:ea typeface="汉仪润圆-65简" panose="00020600040101010101" pitchFamily="18" charset="-122"/>
                <a:sym typeface="微软雅黑" panose="020B0503020204020204" pitchFamily="34" charset="-122"/>
              </a:rPr>
              <a:t>多元化营销手段</a:t>
            </a:r>
            <a:endParaRPr lang="zh-CN" altLang="en-US" b="1" dirty="0">
              <a:latin typeface="汉仪润圆-65简" panose="00020600040101010101" pitchFamily="18" charset="-122"/>
              <a:ea typeface="汉仪润圆-65简" panose="00020600040101010101" pitchFamily="18" charset="-122"/>
              <a:sym typeface="微软雅黑" panose="020B0503020204020204" pitchFamily="34" charset="-122"/>
            </a:endParaRPr>
          </a:p>
        </p:txBody>
      </p:sp>
      <p:sp>
        <p:nvSpPr>
          <p:cNvPr id="53" name="Shape2"/>
          <p:cNvSpPr/>
          <p:nvPr>
            <p:custDataLst>
              <p:tags r:id="rId12"/>
            </p:custDataLst>
          </p:nvPr>
        </p:nvSpPr>
        <p:spPr>
          <a:xfrm>
            <a:off x="1093533" y="1713937"/>
            <a:ext cx="1331288" cy="525256"/>
          </a:xfrm>
          <a:custGeom>
            <a:avLst/>
            <a:gdLst>
              <a:gd name="connsiteX0" fmla="*/ 0 w 2723824"/>
              <a:gd name="connsiteY0" fmla="*/ 87544 h 525256"/>
              <a:gd name="connsiteX1" fmla="*/ 87544 w 2723824"/>
              <a:gd name="connsiteY1" fmla="*/ 0 h 525256"/>
              <a:gd name="connsiteX2" fmla="*/ 453971 w 2723824"/>
              <a:gd name="connsiteY2" fmla="*/ 0 h 525256"/>
              <a:gd name="connsiteX3" fmla="*/ 453971 w 2723824"/>
              <a:gd name="connsiteY3" fmla="*/ 0 h 525256"/>
              <a:gd name="connsiteX4" fmla="*/ 1134927 w 2723824"/>
              <a:gd name="connsiteY4" fmla="*/ 0 h 525256"/>
              <a:gd name="connsiteX5" fmla="*/ 2636280 w 2723824"/>
              <a:gd name="connsiteY5" fmla="*/ 0 h 525256"/>
              <a:gd name="connsiteX6" fmla="*/ 2723824 w 2723824"/>
              <a:gd name="connsiteY6" fmla="*/ 87544 h 525256"/>
              <a:gd name="connsiteX7" fmla="*/ 2723824 w 2723824"/>
              <a:gd name="connsiteY7" fmla="*/ 306399 h 525256"/>
              <a:gd name="connsiteX8" fmla="*/ 2723824 w 2723824"/>
              <a:gd name="connsiteY8" fmla="*/ 306399 h 525256"/>
              <a:gd name="connsiteX9" fmla="*/ 2723824 w 2723824"/>
              <a:gd name="connsiteY9" fmla="*/ 437713 h 525256"/>
              <a:gd name="connsiteX10" fmla="*/ 2723824 w 2723824"/>
              <a:gd name="connsiteY10" fmla="*/ 437712 h 525256"/>
              <a:gd name="connsiteX11" fmla="*/ 2636280 w 2723824"/>
              <a:gd name="connsiteY11" fmla="*/ 525256 h 525256"/>
              <a:gd name="connsiteX12" fmla="*/ 1134927 w 2723824"/>
              <a:gd name="connsiteY12" fmla="*/ 525256 h 525256"/>
              <a:gd name="connsiteX13" fmla="*/ 453971 w 2723824"/>
              <a:gd name="connsiteY13" fmla="*/ 525256 h 525256"/>
              <a:gd name="connsiteX14" fmla="*/ 453971 w 2723824"/>
              <a:gd name="connsiteY14" fmla="*/ 525256 h 525256"/>
              <a:gd name="connsiteX15" fmla="*/ 87544 w 2723824"/>
              <a:gd name="connsiteY15" fmla="*/ 525256 h 525256"/>
              <a:gd name="connsiteX16" fmla="*/ 0 w 2723824"/>
              <a:gd name="connsiteY16" fmla="*/ 437712 h 525256"/>
              <a:gd name="connsiteX17" fmla="*/ 0 w 2723824"/>
              <a:gd name="connsiteY17" fmla="*/ 437713 h 525256"/>
              <a:gd name="connsiteX18" fmla="*/ -266581 w 2723824"/>
              <a:gd name="connsiteY18" fmla="*/ 267959 h 525256"/>
              <a:gd name="connsiteX19" fmla="*/ 0 w 2723824"/>
              <a:gd name="connsiteY19" fmla="*/ 306399 h 525256"/>
              <a:gd name="connsiteX20" fmla="*/ 0 w 2723824"/>
              <a:gd name="connsiteY20" fmla="*/ 87544 h 525256"/>
              <a:gd name="connsiteX0-1" fmla="*/ 266581 w 2990405"/>
              <a:gd name="connsiteY0-2" fmla="*/ 87544 h 525256"/>
              <a:gd name="connsiteX1-3" fmla="*/ 354125 w 2990405"/>
              <a:gd name="connsiteY1-4" fmla="*/ 0 h 525256"/>
              <a:gd name="connsiteX2-5" fmla="*/ 720552 w 2990405"/>
              <a:gd name="connsiteY2-6" fmla="*/ 0 h 525256"/>
              <a:gd name="connsiteX3-7" fmla="*/ 720552 w 2990405"/>
              <a:gd name="connsiteY3-8" fmla="*/ 0 h 525256"/>
              <a:gd name="connsiteX4-9" fmla="*/ 1401508 w 2990405"/>
              <a:gd name="connsiteY4-10" fmla="*/ 0 h 525256"/>
              <a:gd name="connsiteX5-11" fmla="*/ 2902861 w 2990405"/>
              <a:gd name="connsiteY5-12" fmla="*/ 0 h 525256"/>
              <a:gd name="connsiteX6-13" fmla="*/ 2990405 w 2990405"/>
              <a:gd name="connsiteY6-14" fmla="*/ 87544 h 525256"/>
              <a:gd name="connsiteX7-15" fmla="*/ 2990405 w 2990405"/>
              <a:gd name="connsiteY7-16" fmla="*/ 306399 h 525256"/>
              <a:gd name="connsiteX8-17" fmla="*/ 2990405 w 2990405"/>
              <a:gd name="connsiteY8-18" fmla="*/ 306399 h 525256"/>
              <a:gd name="connsiteX9-19" fmla="*/ 2990405 w 2990405"/>
              <a:gd name="connsiteY9-20" fmla="*/ 437713 h 525256"/>
              <a:gd name="connsiteX10-21" fmla="*/ 2990405 w 2990405"/>
              <a:gd name="connsiteY10-22" fmla="*/ 437712 h 525256"/>
              <a:gd name="connsiteX11-23" fmla="*/ 2902861 w 2990405"/>
              <a:gd name="connsiteY11-24" fmla="*/ 525256 h 525256"/>
              <a:gd name="connsiteX12-25" fmla="*/ 1401508 w 2990405"/>
              <a:gd name="connsiteY12-26" fmla="*/ 525256 h 525256"/>
              <a:gd name="connsiteX13-27" fmla="*/ 720552 w 2990405"/>
              <a:gd name="connsiteY13-28" fmla="*/ 525256 h 525256"/>
              <a:gd name="connsiteX14-29" fmla="*/ 720552 w 2990405"/>
              <a:gd name="connsiteY14-30" fmla="*/ 525256 h 525256"/>
              <a:gd name="connsiteX15-31" fmla="*/ 354125 w 2990405"/>
              <a:gd name="connsiteY15-32" fmla="*/ 525256 h 525256"/>
              <a:gd name="connsiteX16-33" fmla="*/ 266581 w 2990405"/>
              <a:gd name="connsiteY16-34" fmla="*/ 437712 h 525256"/>
              <a:gd name="connsiteX17-35" fmla="*/ 258961 w 2990405"/>
              <a:gd name="connsiteY17-36" fmla="*/ 346273 h 525256"/>
              <a:gd name="connsiteX18-37" fmla="*/ 0 w 2990405"/>
              <a:gd name="connsiteY18-38" fmla="*/ 267959 h 525256"/>
              <a:gd name="connsiteX19-39" fmla="*/ 266581 w 2990405"/>
              <a:gd name="connsiteY19-40" fmla="*/ 306399 h 525256"/>
              <a:gd name="connsiteX20-41" fmla="*/ 266581 w 2990405"/>
              <a:gd name="connsiteY20-42" fmla="*/ 87544 h 525256"/>
              <a:gd name="connsiteX0-43" fmla="*/ 266581 w 2990405"/>
              <a:gd name="connsiteY0-44" fmla="*/ 87544 h 525256"/>
              <a:gd name="connsiteX1-45" fmla="*/ 354125 w 2990405"/>
              <a:gd name="connsiteY1-46" fmla="*/ 0 h 525256"/>
              <a:gd name="connsiteX2-47" fmla="*/ 720552 w 2990405"/>
              <a:gd name="connsiteY2-48" fmla="*/ 0 h 525256"/>
              <a:gd name="connsiteX3-49" fmla="*/ 720552 w 2990405"/>
              <a:gd name="connsiteY3-50" fmla="*/ 0 h 525256"/>
              <a:gd name="connsiteX4-51" fmla="*/ 1401508 w 2990405"/>
              <a:gd name="connsiteY4-52" fmla="*/ 0 h 525256"/>
              <a:gd name="connsiteX5-53" fmla="*/ 2902861 w 2990405"/>
              <a:gd name="connsiteY5-54" fmla="*/ 0 h 525256"/>
              <a:gd name="connsiteX6-55" fmla="*/ 2990405 w 2990405"/>
              <a:gd name="connsiteY6-56" fmla="*/ 87544 h 525256"/>
              <a:gd name="connsiteX7-57" fmla="*/ 2990405 w 2990405"/>
              <a:gd name="connsiteY7-58" fmla="*/ 306399 h 525256"/>
              <a:gd name="connsiteX8-59" fmla="*/ 2990405 w 2990405"/>
              <a:gd name="connsiteY8-60" fmla="*/ 306399 h 525256"/>
              <a:gd name="connsiteX9-61" fmla="*/ 2990405 w 2990405"/>
              <a:gd name="connsiteY9-62" fmla="*/ 437713 h 525256"/>
              <a:gd name="connsiteX10-63" fmla="*/ 2990405 w 2990405"/>
              <a:gd name="connsiteY10-64" fmla="*/ 437712 h 525256"/>
              <a:gd name="connsiteX11-65" fmla="*/ 2902861 w 2990405"/>
              <a:gd name="connsiteY11-66" fmla="*/ 525256 h 525256"/>
              <a:gd name="connsiteX12-67" fmla="*/ 1401508 w 2990405"/>
              <a:gd name="connsiteY12-68" fmla="*/ 525256 h 525256"/>
              <a:gd name="connsiteX13-69" fmla="*/ 720552 w 2990405"/>
              <a:gd name="connsiteY13-70" fmla="*/ 525256 h 525256"/>
              <a:gd name="connsiteX14-71" fmla="*/ 720552 w 2990405"/>
              <a:gd name="connsiteY14-72" fmla="*/ 525256 h 525256"/>
              <a:gd name="connsiteX15-73" fmla="*/ 354125 w 2990405"/>
              <a:gd name="connsiteY15-74" fmla="*/ 525256 h 525256"/>
              <a:gd name="connsiteX16-75" fmla="*/ 266581 w 2990405"/>
              <a:gd name="connsiteY16-76" fmla="*/ 437712 h 525256"/>
              <a:gd name="connsiteX17-77" fmla="*/ 258961 w 2990405"/>
              <a:gd name="connsiteY17-78" fmla="*/ 346273 h 525256"/>
              <a:gd name="connsiteX18-79" fmla="*/ 0 w 2990405"/>
              <a:gd name="connsiteY18-80" fmla="*/ 267959 h 525256"/>
              <a:gd name="connsiteX19-81" fmla="*/ 264676 w 2990405"/>
              <a:gd name="connsiteY19-82" fmla="*/ 251154 h 525256"/>
              <a:gd name="connsiteX20-83" fmla="*/ 266581 w 2990405"/>
              <a:gd name="connsiteY20-84" fmla="*/ 87544 h 525256"/>
              <a:gd name="connsiteX0-85" fmla="*/ 135136 w 2858960"/>
              <a:gd name="connsiteY0-86" fmla="*/ 87544 h 525256"/>
              <a:gd name="connsiteX1-87" fmla="*/ 222680 w 2858960"/>
              <a:gd name="connsiteY1-88" fmla="*/ 0 h 525256"/>
              <a:gd name="connsiteX2-89" fmla="*/ 589107 w 2858960"/>
              <a:gd name="connsiteY2-90" fmla="*/ 0 h 525256"/>
              <a:gd name="connsiteX3-91" fmla="*/ 589107 w 2858960"/>
              <a:gd name="connsiteY3-92" fmla="*/ 0 h 525256"/>
              <a:gd name="connsiteX4-93" fmla="*/ 1270063 w 2858960"/>
              <a:gd name="connsiteY4-94" fmla="*/ 0 h 525256"/>
              <a:gd name="connsiteX5-95" fmla="*/ 2771416 w 2858960"/>
              <a:gd name="connsiteY5-96" fmla="*/ 0 h 525256"/>
              <a:gd name="connsiteX6-97" fmla="*/ 2858960 w 2858960"/>
              <a:gd name="connsiteY6-98" fmla="*/ 87544 h 525256"/>
              <a:gd name="connsiteX7-99" fmla="*/ 2858960 w 2858960"/>
              <a:gd name="connsiteY7-100" fmla="*/ 306399 h 525256"/>
              <a:gd name="connsiteX8-101" fmla="*/ 2858960 w 2858960"/>
              <a:gd name="connsiteY8-102" fmla="*/ 306399 h 525256"/>
              <a:gd name="connsiteX9-103" fmla="*/ 2858960 w 2858960"/>
              <a:gd name="connsiteY9-104" fmla="*/ 437713 h 525256"/>
              <a:gd name="connsiteX10-105" fmla="*/ 2858960 w 2858960"/>
              <a:gd name="connsiteY10-106" fmla="*/ 437712 h 525256"/>
              <a:gd name="connsiteX11-107" fmla="*/ 2771416 w 2858960"/>
              <a:gd name="connsiteY11-108" fmla="*/ 525256 h 525256"/>
              <a:gd name="connsiteX12-109" fmla="*/ 1270063 w 2858960"/>
              <a:gd name="connsiteY12-110" fmla="*/ 525256 h 525256"/>
              <a:gd name="connsiteX13-111" fmla="*/ 589107 w 2858960"/>
              <a:gd name="connsiteY13-112" fmla="*/ 525256 h 525256"/>
              <a:gd name="connsiteX14-113" fmla="*/ 589107 w 2858960"/>
              <a:gd name="connsiteY14-114" fmla="*/ 525256 h 525256"/>
              <a:gd name="connsiteX15-115" fmla="*/ 222680 w 2858960"/>
              <a:gd name="connsiteY15-116" fmla="*/ 525256 h 525256"/>
              <a:gd name="connsiteX16-117" fmla="*/ 135136 w 2858960"/>
              <a:gd name="connsiteY16-118" fmla="*/ 437712 h 525256"/>
              <a:gd name="connsiteX17-119" fmla="*/ 127516 w 2858960"/>
              <a:gd name="connsiteY17-120" fmla="*/ 346273 h 525256"/>
              <a:gd name="connsiteX18-121" fmla="*/ 0 w 2858960"/>
              <a:gd name="connsiteY18-122" fmla="*/ 302249 h 525256"/>
              <a:gd name="connsiteX19-123" fmla="*/ 133231 w 2858960"/>
              <a:gd name="connsiteY19-124" fmla="*/ 251154 h 525256"/>
              <a:gd name="connsiteX20-125" fmla="*/ 135136 w 2858960"/>
              <a:gd name="connsiteY20-126" fmla="*/ 87544 h 525256"/>
              <a:gd name="connsiteX0-127" fmla="*/ 135136 w 2858960"/>
              <a:gd name="connsiteY0-128" fmla="*/ 87544 h 525256"/>
              <a:gd name="connsiteX1-129" fmla="*/ 222680 w 2858960"/>
              <a:gd name="connsiteY1-130" fmla="*/ 0 h 525256"/>
              <a:gd name="connsiteX2-131" fmla="*/ 589107 w 2858960"/>
              <a:gd name="connsiteY2-132" fmla="*/ 0 h 525256"/>
              <a:gd name="connsiteX3-133" fmla="*/ 589107 w 2858960"/>
              <a:gd name="connsiteY3-134" fmla="*/ 0 h 525256"/>
              <a:gd name="connsiteX4-135" fmla="*/ 1270063 w 2858960"/>
              <a:gd name="connsiteY4-136" fmla="*/ 0 h 525256"/>
              <a:gd name="connsiteX5-137" fmla="*/ 2771416 w 2858960"/>
              <a:gd name="connsiteY5-138" fmla="*/ 0 h 525256"/>
              <a:gd name="connsiteX6-139" fmla="*/ 2858960 w 2858960"/>
              <a:gd name="connsiteY6-140" fmla="*/ 87544 h 525256"/>
              <a:gd name="connsiteX7-141" fmla="*/ 2858960 w 2858960"/>
              <a:gd name="connsiteY7-142" fmla="*/ 306399 h 525256"/>
              <a:gd name="connsiteX8-143" fmla="*/ 2858960 w 2858960"/>
              <a:gd name="connsiteY8-144" fmla="*/ 306399 h 525256"/>
              <a:gd name="connsiteX9-145" fmla="*/ 2858960 w 2858960"/>
              <a:gd name="connsiteY9-146" fmla="*/ 437713 h 525256"/>
              <a:gd name="connsiteX10-147" fmla="*/ 2858960 w 2858960"/>
              <a:gd name="connsiteY10-148" fmla="*/ 437712 h 525256"/>
              <a:gd name="connsiteX11-149" fmla="*/ 2771416 w 2858960"/>
              <a:gd name="connsiteY11-150" fmla="*/ 525256 h 525256"/>
              <a:gd name="connsiteX12-151" fmla="*/ 1270063 w 2858960"/>
              <a:gd name="connsiteY12-152" fmla="*/ 525256 h 525256"/>
              <a:gd name="connsiteX13-153" fmla="*/ 589107 w 2858960"/>
              <a:gd name="connsiteY13-154" fmla="*/ 525256 h 525256"/>
              <a:gd name="connsiteX14-155" fmla="*/ 589107 w 2858960"/>
              <a:gd name="connsiteY14-156" fmla="*/ 525256 h 525256"/>
              <a:gd name="connsiteX15-157" fmla="*/ 222680 w 2858960"/>
              <a:gd name="connsiteY15-158" fmla="*/ 525256 h 525256"/>
              <a:gd name="connsiteX16-159" fmla="*/ 135136 w 2858960"/>
              <a:gd name="connsiteY16-160" fmla="*/ 437712 h 525256"/>
              <a:gd name="connsiteX17-161" fmla="*/ 135136 w 2858960"/>
              <a:gd name="connsiteY17-162" fmla="*/ 332938 h 525256"/>
              <a:gd name="connsiteX18-163" fmla="*/ 0 w 2858960"/>
              <a:gd name="connsiteY18-164" fmla="*/ 302249 h 525256"/>
              <a:gd name="connsiteX19-165" fmla="*/ 133231 w 2858960"/>
              <a:gd name="connsiteY19-166" fmla="*/ 251154 h 525256"/>
              <a:gd name="connsiteX20-167" fmla="*/ 135136 w 2858960"/>
              <a:gd name="connsiteY20-168" fmla="*/ 87544 h 525256"/>
              <a:gd name="connsiteX0-169" fmla="*/ 110371 w 2834195"/>
              <a:gd name="connsiteY0-170" fmla="*/ 87544 h 525256"/>
              <a:gd name="connsiteX1-171" fmla="*/ 197915 w 2834195"/>
              <a:gd name="connsiteY1-172" fmla="*/ 0 h 525256"/>
              <a:gd name="connsiteX2-173" fmla="*/ 564342 w 2834195"/>
              <a:gd name="connsiteY2-174" fmla="*/ 0 h 525256"/>
              <a:gd name="connsiteX3-175" fmla="*/ 564342 w 2834195"/>
              <a:gd name="connsiteY3-176" fmla="*/ 0 h 525256"/>
              <a:gd name="connsiteX4-177" fmla="*/ 1245298 w 2834195"/>
              <a:gd name="connsiteY4-178" fmla="*/ 0 h 525256"/>
              <a:gd name="connsiteX5-179" fmla="*/ 2746651 w 2834195"/>
              <a:gd name="connsiteY5-180" fmla="*/ 0 h 525256"/>
              <a:gd name="connsiteX6-181" fmla="*/ 2834195 w 2834195"/>
              <a:gd name="connsiteY6-182" fmla="*/ 87544 h 525256"/>
              <a:gd name="connsiteX7-183" fmla="*/ 2834195 w 2834195"/>
              <a:gd name="connsiteY7-184" fmla="*/ 306399 h 525256"/>
              <a:gd name="connsiteX8-185" fmla="*/ 2834195 w 2834195"/>
              <a:gd name="connsiteY8-186" fmla="*/ 306399 h 525256"/>
              <a:gd name="connsiteX9-187" fmla="*/ 2834195 w 2834195"/>
              <a:gd name="connsiteY9-188" fmla="*/ 437713 h 525256"/>
              <a:gd name="connsiteX10-189" fmla="*/ 2834195 w 2834195"/>
              <a:gd name="connsiteY10-190" fmla="*/ 437712 h 525256"/>
              <a:gd name="connsiteX11-191" fmla="*/ 2746651 w 2834195"/>
              <a:gd name="connsiteY11-192" fmla="*/ 525256 h 525256"/>
              <a:gd name="connsiteX12-193" fmla="*/ 1245298 w 2834195"/>
              <a:gd name="connsiteY12-194" fmla="*/ 525256 h 525256"/>
              <a:gd name="connsiteX13-195" fmla="*/ 564342 w 2834195"/>
              <a:gd name="connsiteY13-196" fmla="*/ 525256 h 525256"/>
              <a:gd name="connsiteX14-197" fmla="*/ 564342 w 2834195"/>
              <a:gd name="connsiteY14-198" fmla="*/ 525256 h 525256"/>
              <a:gd name="connsiteX15-199" fmla="*/ 197915 w 2834195"/>
              <a:gd name="connsiteY15-200" fmla="*/ 525256 h 525256"/>
              <a:gd name="connsiteX16-201" fmla="*/ 110371 w 2834195"/>
              <a:gd name="connsiteY16-202" fmla="*/ 437712 h 525256"/>
              <a:gd name="connsiteX17-203" fmla="*/ 110371 w 2834195"/>
              <a:gd name="connsiteY17-204" fmla="*/ 332938 h 525256"/>
              <a:gd name="connsiteX18-205" fmla="*/ 0 w 2834195"/>
              <a:gd name="connsiteY18-206" fmla="*/ 287009 h 525256"/>
              <a:gd name="connsiteX19-207" fmla="*/ 108466 w 2834195"/>
              <a:gd name="connsiteY19-208" fmla="*/ 251154 h 525256"/>
              <a:gd name="connsiteX20-209" fmla="*/ 110371 w 2834195"/>
              <a:gd name="connsiteY20-210" fmla="*/ 87544 h 525256"/>
              <a:gd name="connsiteX0-211" fmla="*/ 110371 w 2834195"/>
              <a:gd name="connsiteY0-212" fmla="*/ 87544 h 525256"/>
              <a:gd name="connsiteX1-213" fmla="*/ 197915 w 2834195"/>
              <a:gd name="connsiteY1-214" fmla="*/ 0 h 525256"/>
              <a:gd name="connsiteX2-215" fmla="*/ 564342 w 2834195"/>
              <a:gd name="connsiteY2-216" fmla="*/ 0 h 525256"/>
              <a:gd name="connsiteX3-217" fmla="*/ 564342 w 2834195"/>
              <a:gd name="connsiteY3-218" fmla="*/ 0 h 525256"/>
              <a:gd name="connsiteX4-219" fmla="*/ 1245298 w 2834195"/>
              <a:gd name="connsiteY4-220" fmla="*/ 0 h 525256"/>
              <a:gd name="connsiteX5-221" fmla="*/ 2746651 w 2834195"/>
              <a:gd name="connsiteY5-222" fmla="*/ 0 h 525256"/>
              <a:gd name="connsiteX6-223" fmla="*/ 2834195 w 2834195"/>
              <a:gd name="connsiteY6-224" fmla="*/ 87544 h 525256"/>
              <a:gd name="connsiteX7-225" fmla="*/ 2834195 w 2834195"/>
              <a:gd name="connsiteY7-226" fmla="*/ 306399 h 525256"/>
              <a:gd name="connsiteX8-227" fmla="*/ 2834195 w 2834195"/>
              <a:gd name="connsiteY8-228" fmla="*/ 306399 h 525256"/>
              <a:gd name="connsiteX9-229" fmla="*/ 2834195 w 2834195"/>
              <a:gd name="connsiteY9-230" fmla="*/ 437713 h 525256"/>
              <a:gd name="connsiteX10-231" fmla="*/ 2834195 w 2834195"/>
              <a:gd name="connsiteY10-232" fmla="*/ 437712 h 525256"/>
              <a:gd name="connsiteX11-233" fmla="*/ 2746651 w 2834195"/>
              <a:gd name="connsiteY11-234" fmla="*/ 525256 h 525256"/>
              <a:gd name="connsiteX12-235" fmla="*/ 1245298 w 2834195"/>
              <a:gd name="connsiteY12-236" fmla="*/ 525256 h 525256"/>
              <a:gd name="connsiteX13-237" fmla="*/ 564342 w 2834195"/>
              <a:gd name="connsiteY13-238" fmla="*/ 525256 h 525256"/>
              <a:gd name="connsiteX14-239" fmla="*/ 564342 w 2834195"/>
              <a:gd name="connsiteY14-240" fmla="*/ 525256 h 525256"/>
              <a:gd name="connsiteX15-241" fmla="*/ 197915 w 2834195"/>
              <a:gd name="connsiteY15-242" fmla="*/ 525256 h 525256"/>
              <a:gd name="connsiteX16-243" fmla="*/ 110371 w 2834195"/>
              <a:gd name="connsiteY16-244" fmla="*/ 437712 h 525256"/>
              <a:gd name="connsiteX17-245" fmla="*/ 110371 w 2834195"/>
              <a:gd name="connsiteY17-246" fmla="*/ 332938 h 525256"/>
              <a:gd name="connsiteX18-247" fmla="*/ 0 w 2834195"/>
              <a:gd name="connsiteY18-248" fmla="*/ 287009 h 525256"/>
              <a:gd name="connsiteX19-249" fmla="*/ 110371 w 2834195"/>
              <a:gd name="connsiteY19-250" fmla="*/ 211149 h 525256"/>
              <a:gd name="connsiteX20-251" fmla="*/ 110371 w 2834195"/>
              <a:gd name="connsiteY20-252" fmla="*/ 87544 h 525256"/>
              <a:gd name="connsiteX0-253" fmla="*/ 110371 w 2834195"/>
              <a:gd name="connsiteY0-254" fmla="*/ 87544 h 525256"/>
              <a:gd name="connsiteX1-255" fmla="*/ 197915 w 2834195"/>
              <a:gd name="connsiteY1-256" fmla="*/ 0 h 525256"/>
              <a:gd name="connsiteX2-257" fmla="*/ 564342 w 2834195"/>
              <a:gd name="connsiteY2-258" fmla="*/ 0 h 525256"/>
              <a:gd name="connsiteX3-259" fmla="*/ 564342 w 2834195"/>
              <a:gd name="connsiteY3-260" fmla="*/ 0 h 525256"/>
              <a:gd name="connsiteX4-261" fmla="*/ 1245298 w 2834195"/>
              <a:gd name="connsiteY4-262" fmla="*/ 0 h 525256"/>
              <a:gd name="connsiteX5-263" fmla="*/ 2746651 w 2834195"/>
              <a:gd name="connsiteY5-264" fmla="*/ 0 h 525256"/>
              <a:gd name="connsiteX6-265" fmla="*/ 2834195 w 2834195"/>
              <a:gd name="connsiteY6-266" fmla="*/ 87544 h 525256"/>
              <a:gd name="connsiteX7-267" fmla="*/ 2834195 w 2834195"/>
              <a:gd name="connsiteY7-268" fmla="*/ 306399 h 525256"/>
              <a:gd name="connsiteX8-269" fmla="*/ 2834195 w 2834195"/>
              <a:gd name="connsiteY8-270" fmla="*/ 306399 h 525256"/>
              <a:gd name="connsiteX9-271" fmla="*/ 2834195 w 2834195"/>
              <a:gd name="connsiteY9-272" fmla="*/ 437713 h 525256"/>
              <a:gd name="connsiteX10-273" fmla="*/ 2834195 w 2834195"/>
              <a:gd name="connsiteY10-274" fmla="*/ 437712 h 525256"/>
              <a:gd name="connsiteX11-275" fmla="*/ 2746651 w 2834195"/>
              <a:gd name="connsiteY11-276" fmla="*/ 525256 h 525256"/>
              <a:gd name="connsiteX12-277" fmla="*/ 1245298 w 2834195"/>
              <a:gd name="connsiteY12-278" fmla="*/ 525256 h 525256"/>
              <a:gd name="connsiteX13-279" fmla="*/ 564342 w 2834195"/>
              <a:gd name="connsiteY13-280" fmla="*/ 525256 h 525256"/>
              <a:gd name="connsiteX14-281" fmla="*/ 564342 w 2834195"/>
              <a:gd name="connsiteY14-282" fmla="*/ 525256 h 525256"/>
              <a:gd name="connsiteX15-283" fmla="*/ 197915 w 2834195"/>
              <a:gd name="connsiteY15-284" fmla="*/ 525256 h 525256"/>
              <a:gd name="connsiteX16-285" fmla="*/ 110371 w 2834195"/>
              <a:gd name="connsiteY16-286" fmla="*/ 437712 h 525256"/>
              <a:gd name="connsiteX17-287" fmla="*/ 110371 w 2834195"/>
              <a:gd name="connsiteY17-288" fmla="*/ 294838 h 525256"/>
              <a:gd name="connsiteX18-289" fmla="*/ 0 w 2834195"/>
              <a:gd name="connsiteY18-290" fmla="*/ 287009 h 525256"/>
              <a:gd name="connsiteX19-291" fmla="*/ 110371 w 2834195"/>
              <a:gd name="connsiteY19-292" fmla="*/ 211149 h 525256"/>
              <a:gd name="connsiteX20-293" fmla="*/ 110371 w 2834195"/>
              <a:gd name="connsiteY20-294" fmla="*/ 87544 h 525256"/>
              <a:gd name="connsiteX0-295" fmla="*/ 110371 w 2834195"/>
              <a:gd name="connsiteY0-296" fmla="*/ 87544 h 525256"/>
              <a:gd name="connsiteX1-297" fmla="*/ 197915 w 2834195"/>
              <a:gd name="connsiteY1-298" fmla="*/ 0 h 525256"/>
              <a:gd name="connsiteX2-299" fmla="*/ 564342 w 2834195"/>
              <a:gd name="connsiteY2-300" fmla="*/ 0 h 525256"/>
              <a:gd name="connsiteX3-301" fmla="*/ 564342 w 2834195"/>
              <a:gd name="connsiteY3-302" fmla="*/ 0 h 525256"/>
              <a:gd name="connsiteX4-303" fmla="*/ 1245298 w 2834195"/>
              <a:gd name="connsiteY4-304" fmla="*/ 0 h 525256"/>
              <a:gd name="connsiteX5-305" fmla="*/ 2746651 w 2834195"/>
              <a:gd name="connsiteY5-306" fmla="*/ 0 h 525256"/>
              <a:gd name="connsiteX6-307" fmla="*/ 2834195 w 2834195"/>
              <a:gd name="connsiteY6-308" fmla="*/ 87544 h 525256"/>
              <a:gd name="connsiteX7-309" fmla="*/ 2834195 w 2834195"/>
              <a:gd name="connsiteY7-310" fmla="*/ 306399 h 525256"/>
              <a:gd name="connsiteX8-311" fmla="*/ 2834195 w 2834195"/>
              <a:gd name="connsiteY8-312" fmla="*/ 306399 h 525256"/>
              <a:gd name="connsiteX9-313" fmla="*/ 2834195 w 2834195"/>
              <a:gd name="connsiteY9-314" fmla="*/ 437713 h 525256"/>
              <a:gd name="connsiteX10-315" fmla="*/ 2834195 w 2834195"/>
              <a:gd name="connsiteY10-316" fmla="*/ 437712 h 525256"/>
              <a:gd name="connsiteX11-317" fmla="*/ 2746651 w 2834195"/>
              <a:gd name="connsiteY11-318" fmla="*/ 525256 h 525256"/>
              <a:gd name="connsiteX12-319" fmla="*/ 1245298 w 2834195"/>
              <a:gd name="connsiteY12-320" fmla="*/ 525256 h 525256"/>
              <a:gd name="connsiteX13-321" fmla="*/ 564342 w 2834195"/>
              <a:gd name="connsiteY13-322" fmla="*/ 525256 h 525256"/>
              <a:gd name="connsiteX14-323" fmla="*/ 564342 w 2834195"/>
              <a:gd name="connsiteY14-324" fmla="*/ 525256 h 525256"/>
              <a:gd name="connsiteX15-325" fmla="*/ 197915 w 2834195"/>
              <a:gd name="connsiteY15-326" fmla="*/ 525256 h 525256"/>
              <a:gd name="connsiteX16-327" fmla="*/ 110371 w 2834195"/>
              <a:gd name="connsiteY16-328" fmla="*/ 437712 h 525256"/>
              <a:gd name="connsiteX17-329" fmla="*/ 110371 w 2834195"/>
              <a:gd name="connsiteY17-330" fmla="*/ 294838 h 525256"/>
              <a:gd name="connsiteX18-331" fmla="*/ 0 w 2834195"/>
              <a:gd name="connsiteY18-332" fmla="*/ 269864 h 525256"/>
              <a:gd name="connsiteX19-333" fmla="*/ 110371 w 2834195"/>
              <a:gd name="connsiteY19-334" fmla="*/ 211149 h 525256"/>
              <a:gd name="connsiteX20-335" fmla="*/ 110371 w 2834195"/>
              <a:gd name="connsiteY20-336" fmla="*/ 87544 h 525256"/>
              <a:gd name="connsiteX0-337" fmla="*/ 110371 w 2834195"/>
              <a:gd name="connsiteY0-338" fmla="*/ 87544 h 525256"/>
              <a:gd name="connsiteX1-339" fmla="*/ 197915 w 2834195"/>
              <a:gd name="connsiteY1-340" fmla="*/ 0 h 525256"/>
              <a:gd name="connsiteX2-341" fmla="*/ 564342 w 2834195"/>
              <a:gd name="connsiteY2-342" fmla="*/ 0 h 525256"/>
              <a:gd name="connsiteX3-343" fmla="*/ 564342 w 2834195"/>
              <a:gd name="connsiteY3-344" fmla="*/ 0 h 525256"/>
              <a:gd name="connsiteX4-345" fmla="*/ 1245298 w 2834195"/>
              <a:gd name="connsiteY4-346" fmla="*/ 0 h 525256"/>
              <a:gd name="connsiteX5-347" fmla="*/ 2746651 w 2834195"/>
              <a:gd name="connsiteY5-348" fmla="*/ 0 h 525256"/>
              <a:gd name="connsiteX6-349" fmla="*/ 2834195 w 2834195"/>
              <a:gd name="connsiteY6-350" fmla="*/ 87544 h 525256"/>
              <a:gd name="connsiteX7-351" fmla="*/ 2834195 w 2834195"/>
              <a:gd name="connsiteY7-352" fmla="*/ 306399 h 525256"/>
              <a:gd name="connsiteX8-353" fmla="*/ 2834195 w 2834195"/>
              <a:gd name="connsiteY8-354" fmla="*/ 306399 h 525256"/>
              <a:gd name="connsiteX9-355" fmla="*/ 2834195 w 2834195"/>
              <a:gd name="connsiteY9-356" fmla="*/ 437713 h 525256"/>
              <a:gd name="connsiteX10-357" fmla="*/ 2834195 w 2834195"/>
              <a:gd name="connsiteY10-358" fmla="*/ 437712 h 525256"/>
              <a:gd name="connsiteX11-359" fmla="*/ 2746651 w 2834195"/>
              <a:gd name="connsiteY11-360" fmla="*/ 525256 h 525256"/>
              <a:gd name="connsiteX12-361" fmla="*/ 1245298 w 2834195"/>
              <a:gd name="connsiteY12-362" fmla="*/ 525256 h 525256"/>
              <a:gd name="connsiteX13-363" fmla="*/ 564342 w 2834195"/>
              <a:gd name="connsiteY13-364" fmla="*/ 525256 h 525256"/>
              <a:gd name="connsiteX14-365" fmla="*/ 564342 w 2834195"/>
              <a:gd name="connsiteY14-366" fmla="*/ 525256 h 525256"/>
              <a:gd name="connsiteX15-367" fmla="*/ 197915 w 2834195"/>
              <a:gd name="connsiteY15-368" fmla="*/ 525256 h 525256"/>
              <a:gd name="connsiteX16-369" fmla="*/ 110371 w 2834195"/>
              <a:gd name="connsiteY16-370" fmla="*/ 437712 h 525256"/>
              <a:gd name="connsiteX17-371" fmla="*/ 110371 w 2834195"/>
              <a:gd name="connsiteY17-372" fmla="*/ 310078 h 525256"/>
              <a:gd name="connsiteX18-373" fmla="*/ 0 w 2834195"/>
              <a:gd name="connsiteY18-374" fmla="*/ 269864 h 525256"/>
              <a:gd name="connsiteX19-375" fmla="*/ 110371 w 2834195"/>
              <a:gd name="connsiteY19-376" fmla="*/ 211149 h 525256"/>
              <a:gd name="connsiteX20-377" fmla="*/ 110371 w 2834195"/>
              <a:gd name="connsiteY20-378" fmla="*/ 87544 h 525256"/>
              <a:gd name="connsiteX0-379" fmla="*/ 110371 w 2834195"/>
              <a:gd name="connsiteY0-380" fmla="*/ 87544 h 525256"/>
              <a:gd name="connsiteX1-381" fmla="*/ 197915 w 2834195"/>
              <a:gd name="connsiteY1-382" fmla="*/ 0 h 525256"/>
              <a:gd name="connsiteX2-383" fmla="*/ 564342 w 2834195"/>
              <a:gd name="connsiteY2-384" fmla="*/ 0 h 525256"/>
              <a:gd name="connsiteX3-385" fmla="*/ 564342 w 2834195"/>
              <a:gd name="connsiteY3-386" fmla="*/ 0 h 525256"/>
              <a:gd name="connsiteX4-387" fmla="*/ 1245298 w 2834195"/>
              <a:gd name="connsiteY4-388" fmla="*/ 0 h 525256"/>
              <a:gd name="connsiteX5-389" fmla="*/ 2746651 w 2834195"/>
              <a:gd name="connsiteY5-390" fmla="*/ 0 h 525256"/>
              <a:gd name="connsiteX6-391" fmla="*/ 2834195 w 2834195"/>
              <a:gd name="connsiteY6-392" fmla="*/ 87544 h 525256"/>
              <a:gd name="connsiteX7-393" fmla="*/ 2834195 w 2834195"/>
              <a:gd name="connsiteY7-394" fmla="*/ 306399 h 525256"/>
              <a:gd name="connsiteX8-395" fmla="*/ 2834195 w 2834195"/>
              <a:gd name="connsiteY8-396" fmla="*/ 306399 h 525256"/>
              <a:gd name="connsiteX9-397" fmla="*/ 2834195 w 2834195"/>
              <a:gd name="connsiteY9-398" fmla="*/ 437713 h 525256"/>
              <a:gd name="connsiteX10-399" fmla="*/ 2834195 w 2834195"/>
              <a:gd name="connsiteY10-400" fmla="*/ 437712 h 525256"/>
              <a:gd name="connsiteX11-401" fmla="*/ 2746651 w 2834195"/>
              <a:gd name="connsiteY11-402" fmla="*/ 525256 h 525256"/>
              <a:gd name="connsiteX12-403" fmla="*/ 1245298 w 2834195"/>
              <a:gd name="connsiteY12-404" fmla="*/ 525256 h 525256"/>
              <a:gd name="connsiteX13-405" fmla="*/ 564342 w 2834195"/>
              <a:gd name="connsiteY13-406" fmla="*/ 525256 h 525256"/>
              <a:gd name="connsiteX14-407" fmla="*/ 564342 w 2834195"/>
              <a:gd name="connsiteY14-408" fmla="*/ 525256 h 525256"/>
              <a:gd name="connsiteX15-409" fmla="*/ 197915 w 2834195"/>
              <a:gd name="connsiteY15-410" fmla="*/ 525256 h 525256"/>
              <a:gd name="connsiteX16-411" fmla="*/ 110371 w 2834195"/>
              <a:gd name="connsiteY16-412" fmla="*/ 437712 h 525256"/>
              <a:gd name="connsiteX17-413" fmla="*/ 110371 w 2834195"/>
              <a:gd name="connsiteY17-414" fmla="*/ 321508 h 525256"/>
              <a:gd name="connsiteX18-415" fmla="*/ 0 w 2834195"/>
              <a:gd name="connsiteY18-416" fmla="*/ 269864 h 525256"/>
              <a:gd name="connsiteX19-417" fmla="*/ 110371 w 2834195"/>
              <a:gd name="connsiteY19-418" fmla="*/ 211149 h 525256"/>
              <a:gd name="connsiteX20-419" fmla="*/ 110371 w 2834195"/>
              <a:gd name="connsiteY20-420" fmla="*/ 87544 h 525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2834195" h="525256">
                <a:moveTo>
                  <a:pt x="110371" y="87544"/>
                </a:moveTo>
                <a:cubicBezTo>
                  <a:pt x="110371" y="39195"/>
                  <a:pt x="149566" y="0"/>
                  <a:pt x="197915" y="0"/>
                </a:cubicBezTo>
                <a:lnTo>
                  <a:pt x="564342" y="0"/>
                </a:lnTo>
                <a:lnTo>
                  <a:pt x="564342" y="0"/>
                </a:lnTo>
                <a:lnTo>
                  <a:pt x="1245298" y="0"/>
                </a:lnTo>
                <a:lnTo>
                  <a:pt x="2746651" y="0"/>
                </a:lnTo>
                <a:cubicBezTo>
                  <a:pt x="2795000" y="0"/>
                  <a:pt x="2834195" y="39195"/>
                  <a:pt x="2834195" y="87544"/>
                </a:cubicBezTo>
                <a:lnTo>
                  <a:pt x="2834195" y="306399"/>
                </a:lnTo>
                <a:lnTo>
                  <a:pt x="2834195" y="306399"/>
                </a:lnTo>
                <a:lnTo>
                  <a:pt x="2834195" y="437713"/>
                </a:lnTo>
                <a:lnTo>
                  <a:pt x="2834195" y="437712"/>
                </a:lnTo>
                <a:cubicBezTo>
                  <a:pt x="2834195" y="486061"/>
                  <a:pt x="2795000" y="525256"/>
                  <a:pt x="2746651" y="525256"/>
                </a:cubicBezTo>
                <a:lnTo>
                  <a:pt x="1245298" y="525256"/>
                </a:lnTo>
                <a:lnTo>
                  <a:pt x="564342" y="525256"/>
                </a:lnTo>
                <a:lnTo>
                  <a:pt x="564342" y="525256"/>
                </a:lnTo>
                <a:lnTo>
                  <a:pt x="197915" y="525256"/>
                </a:lnTo>
                <a:cubicBezTo>
                  <a:pt x="149566" y="525256"/>
                  <a:pt x="110371" y="486061"/>
                  <a:pt x="110371" y="437712"/>
                </a:cubicBezTo>
                <a:lnTo>
                  <a:pt x="110371" y="321508"/>
                </a:lnTo>
                <a:lnTo>
                  <a:pt x="0" y="269864"/>
                </a:lnTo>
                <a:lnTo>
                  <a:pt x="110371" y="211149"/>
                </a:lnTo>
                <a:lnTo>
                  <a:pt x="110371" y="87544"/>
                </a:lnTo>
                <a:close/>
              </a:path>
            </a:pathLst>
          </a:custGeom>
          <a:noFill/>
          <a:ln>
            <a:solidFill>
              <a:schemeClr val="accent1">
                <a:lumMod val="40000"/>
                <a:lumOff val="6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rmAutofit/>
          </a:bodyPr>
          <a:lstStyle/>
          <a:p>
            <a:pPr algn="ctr"/>
            <a:endParaRPr lang="zh-CN" altLang="en-US" b="1">
              <a:solidFill>
                <a:schemeClr val="tx1"/>
              </a:solidFill>
              <a:latin typeface="汉仪润圆-65简" panose="00020600040101010101" pitchFamily="18" charset="-122"/>
              <a:ea typeface="汉仪润圆-65简" panose="00020600040101010101" pitchFamily="18" charset="-122"/>
            </a:endParaRPr>
          </a:p>
        </p:txBody>
      </p:sp>
      <p:sp>
        <p:nvSpPr>
          <p:cNvPr id="54" name="Shape4"/>
          <p:cNvSpPr/>
          <p:nvPr>
            <p:custDataLst>
              <p:tags r:id="rId13"/>
            </p:custDataLst>
          </p:nvPr>
        </p:nvSpPr>
        <p:spPr>
          <a:xfrm>
            <a:off x="2594101" y="1557326"/>
            <a:ext cx="1863726" cy="525256"/>
          </a:xfrm>
          <a:custGeom>
            <a:avLst/>
            <a:gdLst>
              <a:gd name="connsiteX0" fmla="*/ 0 w 2723824"/>
              <a:gd name="connsiteY0" fmla="*/ 87544 h 525256"/>
              <a:gd name="connsiteX1" fmla="*/ 87544 w 2723824"/>
              <a:gd name="connsiteY1" fmla="*/ 0 h 525256"/>
              <a:gd name="connsiteX2" fmla="*/ 453971 w 2723824"/>
              <a:gd name="connsiteY2" fmla="*/ 0 h 525256"/>
              <a:gd name="connsiteX3" fmla="*/ 453971 w 2723824"/>
              <a:gd name="connsiteY3" fmla="*/ 0 h 525256"/>
              <a:gd name="connsiteX4" fmla="*/ 1134927 w 2723824"/>
              <a:gd name="connsiteY4" fmla="*/ 0 h 525256"/>
              <a:gd name="connsiteX5" fmla="*/ 2636280 w 2723824"/>
              <a:gd name="connsiteY5" fmla="*/ 0 h 525256"/>
              <a:gd name="connsiteX6" fmla="*/ 2723824 w 2723824"/>
              <a:gd name="connsiteY6" fmla="*/ 87544 h 525256"/>
              <a:gd name="connsiteX7" fmla="*/ 2723824 w 2723824"/>
              <a:gd name="connsiteY7" fmla="*/ 306399 h 525256"/>
              <a:gd name="connsiteX8" fmla="*/ 2723824 w 2723824"/>
              <a:gd name="connsiteY8" fmla="*/ 306399 h 525256"/>
              <a:gd name="connsiteX9" fmla="*/ 2723824 w 2723824"/>
              <a:gd name="connsiteY9" fmla="*/ 437713 h 525256"/>
              <a:gd name="connsiteX10" fmla="*/ 2723824 w 2723824"/>
              <a:gd name="connsiteY10" fmla="*/ 437712 h 525256"/>
              <a:gd name="connsiteX11" fmla="*/ 2636280 w 2723824"/>
              <a:gd name="connsiteY11" fmla="*/ 525256 h 525256"/>
              <a:gd name="connsiteX12" fmla="*/ 1134927 w 2723824"/>
              <a:gd name="connsiteY12" fmla="*/ 525256 h 525256"/>
              <a:gd name="connsiteX13" fmla="*/ 453971 w 2723824"/>
              <a:gd name="connsiteY13" fmla="*/ 525256 h 525256"/>
              <a:gd name="connsiteX14" fmla="*/ 453971 w 2723824"/>
              <a:gd name="connsiteY14" fmla="*/ 525256 h 525256"/>
              <a:gd name="connsiteX15" fmla="*/ 87544 w 2723824"/>
              <a:gd name="connsiteY15" fmla="*/ 525256 h 525256"/>
              <a:gd name="connsiteX16" fmla="*/ 0 w 2723824"/>
              <a:gd name="connsiteY16" fmla="*/ 437712 h 525256"/>
              <a:gd name="connsiteX17" fmla="*/ 0 w 2723824"/>
              <a:gd name="connsiteY17" fmla="*/ 437713 h 525256"/>
              <a:gd name="connsiteX18" fmla="*/ -266581 w 2723824"/>
              <a:gd name="connsiteY18" fmla="*/ 267959 h 525256"/>
              <a:gd name="connsiteX19" fmla="*/ 0 w 2723824"/>
              <a:gd name="connsiteY19" fmla="*/ 306399 h 525256"/>
              <a:gd name="connsiteX20" fmla="*/ 0 w 2723824"/>
              <a:gd name="connsiteY20" fmla="*/ 87544 h 525256"/>
              <a:gd name="connsiteX0-1" fmla="*/ 266581 w 2990405"/>
              <a:gd name="connsiteY0-2" fmla="*/ 87544 h 525256"/>
              <a:gd name="connsiteX1-3" fmla="*/ 354125 w 2990405"/>
              <a:gd name="connsiteY1-4" fmla="*/ 0 h 525256"/>
              <a:gd name="connsiteX2-5" fmla="*/ 720552 w 2990405"/>
              <a:gd name="connsiteY2-6" fmla="*/ 0 h 525256"/>
              <a:gd name="connsiteX3-7" fmla="*/ 720552 w 2990405"/>
              <a:gd name="connsiteY3-8" fmla="*/ 0 h 525256"/>
              <a:gd name="connsiteX4-9" fmla="*/ 1401508 w 2990405"/>
              <a:gd name="connsiteY4-10" fmla="*/ 0 h 525256"/>
              <a:gd name="connsiteX5-11" fmla="*/ 2902861 w 2990405"/>
              <a:gd name="connsiteY5-12" fmla="*/ 0 h 525256"/>
              <a:gd name="connsiteX6-13" fmla="*/ 2990405 w 2990405"/>
              <a:gd name="connsiteY6-14" fmla="*/ 87544 h 525256"/>
              <a:gd name="connsiteX7-15" fmla="*/ 2990405 w 2990405"/>
              <a:gd name="connsiteY7-16" fmla="*/ 306399 h 525256"/>
              <a:gd name="connsiteX8-17" fmla="*/ 2990405 w 2990405"/>
              <a:gd name="connsiteY8-18" fmla="*/ 306399 h 525256"/>
              <a:gd name="connsiteX9-19" fmla="*/ 2990405 w 2990405"/>
              <a:gd name="connsiteY9-20" fmla="*/ 437713 h 525256"/>
              <a:gd name="connsiteX10-21" fmla="*/ 2990405 w 2990405"/>
              <a:gd name="connsiteY10-22" fmla="*/ 437712 h 525256"/>
              <a:gd name="connsiteX11-23" fmla="*/ 2902861 w 2990405"/>
              <a:gd name="connsiteY11-24" fmla="*/ 525256 h 525256"/>
              <a:gd name="connsiteX12-25" fmla="*/ 1401508 w 2990405"/>
              <a:gd name="connsiteY12-26" fmla="*/ 525256 h 525256"/>
              <a:gd name="connsiteX13-27" fmla="*/ 720552 w 2990405"/>
              <a:gd name="connsiteY13-28" fmla="*/ 525256 h 525256"/>
              <a:gd name="connsiteX14-29" fmla="*/ 720552 w 2990405"/>
              <a:gd name="connsiteY14-30" fmla="*/ 525256 h 525256"/>
              <a:gd name="connsiteX15-31" fmla="*/ 354125 w 2990405"/>
              <a:gd name="connsiteY15-32" fmla="*/ 525256 h 525256"/>
              <a:gd name="connsiteX16-33" fmla="*/ 266581 w 2990405"/>
              <a:gd name="connsiteY16-34" fmla="*/ 437712 h 525256"/>
              <a:gd name="connsiteX17-35" fmla="*/ 258961 w 2990405"/>
              <a:gd name="connsiteY17-36" fmla="*/ 346273 h 525256"/>
              <a:gd name="connsiteX18-37" fmla="*/ 0 w 2990405"/>
              <a:gd name="connsiteY18-38" fmla="*/ 267959 h 525256"/>
              <a:gd name="connsiteX19-39" fmla="*/ 266581 w 2990405"/>
              <a:gd name="connsiteY19-40" fmla="*/ 306399 h 525256"/>
              <a:gd name="connsiteX20-41" fmla="*/ 266581 w 2990405"/>
              <a:gd name="connsiteY20-42" fmla="*/ 87544 h 525256"/>
              <a:gd name="connsiteX0-43" fmla="*/ 266581 w 2990405"/>
              <a:gd name="connsiteY0-44" fmla="*/ 87544 h 525256"/>
              <a:gd name="connsiteX1-45" fmla="*/ 354125 w 2990405"/>
              <a:gd name="connsiteY1-46" fmla="*/ 0 h 525256"/>
              <a:gd name="connsiteX2-47" fmla="*/ 720552 w 2990405"/>
              <a:gd name="connsiteY2-48" fmla="*/ 0 h 525256"/>
              <a:gd name="connsiteX3-49" fmla="*/ 720552 w 2990405"/>
              <a:gd name="connsiteY3-50" fmla="*/ 0 h 525256"/>
              <a:gd name="connsiteX4-51" fmla="*/ 1401508 w 2990405"/>
              <a:gd name="connsiteY4-52" fmla="*/ 0 h 525256"/>
              <a:gd name="connsiteX5-53" fmla="*/ 2902861 w 2990405"/>
              <a:gd name="connsiteY5-54" fmla="*/ 0 h 525256"/>
              <a:gd name="connsiteX6-55" fmla="*/ 2990405 w 2990405"/>
              <a:gd name="connsiteY6-56" fmla="*/ 87544 h 525256"/>
              <a:gd name="connsiteX7-57" fmla="*/ 2990405 w 2990405"/>
              <a:gd name="connsiteY7-58" fmla="*/ 306399 h 525256"/>
              <a:gd name="connsiteX8-59" fmla="*/ 2990405 w 2990405"/>
              <a:gd name="connsiteY8-60" fmla="*/ 306399 h 525256"/>
              <a:gd name="connsiteX9-61" fmla="*/ 2990405 w 2990405"/>
              <a:gd name="connsiteY9-62" fmla="*/ 437713 h 525256"/>
              <a:gd name="connsiteX10-63" fmla="*/ 2990405 w 2990405"/>
              <a:gd name="connsiteY10-64" fmla="*/ 437712 h 525256"/>
              <a:gd name="connsiteX11-65" fmla="*/ 2902861 w 2990405"/>
              <a:gd name="connsiteY11-66" fmla="*/ 525256 h 525256"/>
              <a:gd name="connsiteX12-67" fmla="*/ 1401508 w 2990405"/>
              <a:gd name="connsiteY12-68" fmla="*/ 525256 h 525256"/>
              <a:gd name="connsiteX13-69" fmla="*/ 720552 w 2990405"/>
              <a:gd name="connsiteY13-70" fmla="*/ 525256 h 525256"/>
              <a:gd name="connsiteX14-71" fmla="*/ 720552 w 2990405"/>
              <a:gd name="connsiteY14-72" fmla="*/ 525256 h 525256"/>
              <a:gd name="connsiteX15-73" fmla="*/ 354125 w 2990405"/>
              <a:gd name="connsiteY15-74" fmla="*/ 525256 h 525256"/>
              <a:gd name="connsiteX16-75" fmla="*/ 266581 w 2990405"/>
              <a:gd name="connsiteY16-76" fmla="*/ 437712 h 525256"/>
              <a:gd name="connsiteX17-77" fmla="*/ 258961 w 2990405"/>
              <a:gd name="connsiteY17-78" fmla="*/ 346273 h 525256"/>
              <a:gd name="connsiteX18-79" fmla="*/ 0 w 2990405"/>
              <a:gd name="connsiteY18-80" fmla="*/ 267959 h 525256"/>
              <a:gd name="connsiteX19-81" fmla="*/ 264676 w 2990405"/>
              <a:gd name="connsiteY19-82" fmla="*/ 251154 h 525256"/>
              <a:gd name="connsiteX20-83" fmla="*/ 266581 w 2990405"/>
              <a:gd name="connsiteY20-84" fmla="*/ 87544 h 525256"/>
              <a:gd name="connsiteX0-85" fmla="*/ 135136 w 2858960"/>
              <a:gd name="connsiteY0-86" fmla="*/ 87544 h 525256"/>
              <a:gd name="connsiteX1-87" fmla="*/ 222680 w 2858960"/>
              <a:gd name="connsiteY1-88" fmla="*/ 0 h 525256"/>
              <a:gd name="connsiteX2-89" fmla="*/ 589107 w 2858960"/>
              <a:gd name="connsiteY2-90" fmla="*/ 0 h 525256"/>
              <a:gd name="connsiteX3-91" fmla="*/ 589107 w 2858960"/>
              <a:gd name="connsiteY3-92" fmla="*/ 0 h 525256"/>
              <a:gd name="connsiteX4-93" fmla="*/ 1270063 w 2858960"/>
              <a:gd name="connsiteY4-94" fmla="*/ 0 h 525256"/>
              <a:gd name="connsiteX5-95" fmla="*/ 2771416 w 2858960"/>
              <a:gd name="connsiteY5-96" fmla="*/ 0 h 525256"/>
              <a:gd name="connsiteX6-97" fmla="*/ 2858960 w 2858960"/>
              <a:gd name="connsiteY6-98" fmla="*/ 87544 h 525256"/>
              <a:gd name="connsiteX7-99" fmla="*/ 2858960 w 2858960"/>
              <a:gd name="connsiteY7-100" fmla="*/ 306399 h 525256"/>
              <a:gd name="connsiteX8-101" fmla="*/ 2858960 w 2858960"/>
              <a:gd name="connsiteY8-102" fmla="*/ 306399 h 525256"/>
              <a:gd name="connsiteX9-103" fmla="*/ 2858960 w 2858960"/>
              <a:gd name="connsiteY9-104" fmla="*/ 437713 h 525256"/>
              <a:gd name="connsiteX10-105" fmla="*/ 2858960 w 2858960"/>
              <a:gd name="connsiteY10-106" fmla="*/ 437712 h 525256"/>
              <a:gd name="connsiteX11-107" fmla="*/ 2771416 w 2858960"/>
              <a:gd name="connsiteY11-108" fmla="*/ 525256 h 525256"/>
              <a:gd name="connsiteX12-109" fmla="*/ 1270063 w 2858960"/>
              <a:gd name="connsiteY12-110" fmla="*/ 525256 h 525256"/>
              <a:gd name="connsiteX13-111" fmla="*/ 589107 w 2858960"/>
              <a:gd name="connsiteY13-112" fmla="*/ 525256 h 525256"/>
              <a:gd name="connsiteX14-113" fmla="*/ 589107 w 2858960"/>
              <a:gd name="connsiteY14-114" fmla="*/ 525256 h 525256"/>
              <a:gd name="connsiteX15-115" fmla="*/ 222680 w 2858960"/>
              <a:gd name="connsiteY15-116" fmla="*/ 525256 h 525256"/>
              <a:gd name="connsiteX16-117" fmla="*/ 135136 w 2858960"/>
              <a:gd name="connsiteY16-118" fmla="*/ 437712 h 525256"/>
              <a:gd name="connsiteX17-119" fmla="*/ 127516 w 2858960"/>
              <a:gd name="connsiteY17-120" fmla="*/ 346273 h 525256"/>
              <a:gd name="connsiteX18-121" fmla="*/ 0 w 2858960"/>
              <a:gd name="connsiteY18-122" fmla="*/ 302249 h 525256"/>
              <a:gd name="connsiteX19-123" fmla="*/ 133231 w 2858960"/>
              <a:gd name="connsiteY19-124" fmla="*/ 251154 h 525256"/>
              <a:gd name="connsiteX20-125" fmla="*/ 135136 w 2858960"/>
              <a:gd name="connsiteY20-126" fmla="*/ 87544 h 525256"/>
              <a:gd name="connsiteX0-127" fmla="*/ 135136 w 2858960"/>
              <a:gd name="connsiteY0-128" fmla="*/ 87544 h 525256"/>
              <a:gd name="connsiteX1-129" fmla="*/ 222680 w 2858960"/>
              <a:gd name="connsiteY1-130" fmla="*/ 0 h 525256"/>
              <a:gd name="connsiteX2-131" fmla="*/ 589107 w 2858960"/>
              <a:gd name="connsiteY2-132" fmla="*/ 0 h 525256"/>
              <a:gd name="connsiteX3-133" fmla="*/ 589107 w 2858960"/>
              <a:gd name="connsiteY3-134" fmla="*/ 0 h 525256"/>
              <a:gd name="connsiteX4-135" fmla="*/ 1270063 w 2858960"/>
              <a:gd name="connsiteY4-136" fmla="*/ 0 h 525256"/>
              <a:gd name="connsiteX5-137" fmla="*/ 2771416 w 2858960"/>
              <a:gd name="connsiteY5-138" fmla="*/ 0 h 525256"/>
              <a:gd name="connsiteX6-139" fmla="*/ 2858960 w 2858960"/>
              <a:gd name="connsiteY6-140" fmla="*/ 87544 h 525256"/>
              <a:gd name="connsiteX7-141" fmla="*/ 2858960 w 2858960"/>
              <a:gd name="connsiteY7-142" fmla="*/ 306399 h 525256"/>
              <a:gd name="connsiteX8-143" fmla="*/ 2858960 w 2858960"/>
              <a:gd name="connsiteY8-144" fmla="*/ 306399 h 525256"/>
              <a:gd name="connsiteX9-145" fmla="*/ 2858960 w 2858960"/>
              <a:gd name="connsiteY9-146" fmla="*/ 437713 h 525256"/>
              <a:gd name="connsiteX10-147" fmla="*/ 2858960 w 2858960"/>
              <a:gd name="connsiteY10-148" fmla="*/ 437712 h 525256"/>
              <a:gd name="connsiteX11-149" fmla="*/ 2771416 w 2858960"/>
              <a:gd name="connsiteY11-150" fmla="*/ 525256 h 525256"/>
              <a:gd name="connsiteX12-151" fmla="*/ 1270063 w 2858960"/>
              <a:gd name="connsiteY12-152" fmla="*/ 525256 h 525256"/>
              <a:gd name="connsiteX13-153" fmla="*/ 589107 w 2858960"/>
              <a:gd name="connsiteY13-154" fmla="*/ 525256 h 525256"/>
              <a:gd name="connsiteX14-155" fmla="*/ 589107 w 2858960"/>
              <a:gd name="connsiteY14-156" fmla="*/ 525256 h 525256"/>
              <a:gd name="connsiteX15-157" fmla="*/ 222680 w 2858960"/>
              <a:gd name="connsiteY15-158" fmla="*/ 525256 h 525256"/>
              <a:gd name="connsiteX16-159" fmla="*/ 135136 w 2858960"/>
              <a:gd name="connsiteY16-160" fmla="*/ 437712 h 525256"/>
              <a:gd name="connsiteX17-161" fmla="*/ 135136 w 2858960"/>
              <a:gd name="connsiteY17-162" fmla="*/ 332938 h 525256"/>
              <a:gd name="connsiteX18-163" fmla="*/ 0 w 2858960"/>
              <a:gd name="connsiteY18-164" fmla="*/ 302249 h 525256"/>
              <a:gd name="connsiteX19-165" fmla="*/ 133231 w 2858960"/>
              <a:gd name="connsiteY19-166" fmla="*/ 251154 h 525256"/>
              <a:gd name="connsiteX20-167" fmla="*/ 135136 w 2858960"/>
              <a:gd name="connsiteY20-168" fmla="*/ 87544 h 525256"/>
              <a:gd name="connsiteX0-169" fmla="*/ 110371 w 2834195"/>
              <a:gd name="connsiteY0-170" fmla="*/ 87544 h 525256"/>
              <a:gd name="connsiteX1-171" fmla="*/ 197915 w 2834195"/>
              <a:gd name="connsiteY1-172" fmla="*/ 0 h 525256"/>
              <a:gd name="connsiteX2-173" fmla="*/ 564342 w 2834195"/>
              <a:gd name="connsiteY2-174" fmla="*/ 0 h 525256"/>
              <a:gd name="connsiteX3-175" fmla="*/ 564342 w 2834195"/>
              <a:gd name="connsiteY3-176" fmla="*/ 0 h 525256"/>
              <a:gd name="connsiteX4-177" fmla="*/ 1245298 w 2834195"/>
              <a:gd name="connsiteY4-178" fmla="*/ 0 h 525256"/>
              <a:gd name="connsiteX5-179" fmla="*/ 2746651 w 2834195"/>
              <a:gd name="connsiteY5-180" fmla="*/ 0 h 525256"/>
              <a:gd name="connsiteX6-181" fmla="*/ 2834195 w 2834195"/>
              <a:gd name="connsiteY6-182" fmla="*/ 87544 h 525256"/>
              <a:gd name="connsiteX7-183" fmla="*/ 2834195 w 2834195"/>
              <a:gd name="connsiteY7-184" fmla="*/ 306399 h 525256"/>
              <a:gd name="connsiteX8-185" fmla="*/ 2834195 w 2834195"/>
              <a:gd name="connsiteY8-186" fmla="*/ 306399 h 525256"/>
              <a:gd name="connsiteX9-187" fmla="*/ 2834195 w 2834195"/>
              <a:gd name="connsiteY9-188" fmla="*/ 437713 h 525256"/>
              <a:gd name="connsiteX10-189" fmla="*/ 2834195 w 2834195"/>
              <a:gd name="connsiteY10-190" fmla="*/ 437712 h 525256"/>
              <a:gd name="connsiteX11-191" fmla="*/ 2746651 w 2834195"/>
              <a:gd name="connsiteY11-192" fmla="*/ 525256 h 525256"/>
              <a:gd name="connsiteX12-193" fmla="*/ 1245298 w 2834195"/>
              <a:gd name="connsiteY12-194" fmla="*/ 525256 h 525256"/>
              <a:gd name="connsiteX13-195" fmla="*/ 564342 w 2834195"/>
              <a:gd name="connsiteY13-196" fmla="*/ 525256 h 525256"/>
              <a:gd name="connsiteX14-197" fmla="*/ 564342 w 2834195"/>
              <a:gd name="connsiteY14-198" fmla="*/ 525256 h 525256"/>
              <a:gd name="connsiteX15-199" fmla="*/ 197915 w 2834195"/>
              <a:gd name="connsiteY15-200" fmla="*/ 525256 h 525256"/>
              <a:gd name="connsiteX16-201" fmla="*/ 110371 w 2834195"/>
              <a:gd name="connsiteY16-202" fmla="*/ 437712 h 525256"/>
              <a:gd name="connsiteX17-203" fmla="*/ 110371 w 2834195"/>
              <a:gd name="connsiteY17-204" fmla="*/ 332938 h 525256"/>
              <a:gd name="connsiteX18-205" fmla="*/ 0 w 2834195"/>
              <a:gd name="connsiteY18-206" fmla="*/ 287009 h 525256"/>
              <a:gd name="connsiteX19-207" fmla="*/ 108466 w 2834195"/>
              <a:gd name="connsiteY19-208" fmla="*/ 251154 h 525256"/>
              <a:gd name="connsiteX20-209" fmla="*/ 110371 w 2834195"/>
              <a:gd name="connsiteY20-210" fmla="*/ 87544 h 525256"/>
              <a:gd name="connsiteX0-211" fmla="*/ 110371 w 2834195"/>
              <a:gd name="connsiteY0-212" fmla="*/ 87544 h 525256"/>
              <a:gd name="connsiteX1-213" fmla="*/ 197915 w 2834195"/>
              <a:gd name="connsiteY1-214" fmla="*/ 0 h 525256"/>
              <a:gd name="connsiteX2-215" fmla="*/ 564342 w 2834195"/>
              <a:gd name="connsiteY2-216" fmla="*/ 0 h 525256"/>
              <a:gd name="connsiteX3-217" fmla="*/ 564342 w 2834195"/>
              <a:gd name="connsiteY3-218" fmla="*/ 0 h 525256"/>
              <a:gd name="connsiteX4-219" fmla="*/ 1245298 w 2834195"/>
              <a:gd name="connsiteY4-220" fmla="*/ 0 h 525256"/>
              <a:gd name="connsiteX5-221" fmla="*/ 2746651 w 2834195"/>
              <a:gd name="connsiteY5-222" fmla="*/ 0 h 525256"/>
              <a:gd name="connsiteX6-223" fmla="*/ 2834195 w 2834195"/>
              <a:gd name="connsiteY6-224" fmla="*/ 87544 h 525256"/>
              <a:gd name="connsiteX7-225" fmla="*/ 2834195 w 2834195"/>
              <a:gd name="connsiteY7-226" fmla="*/ 306399 h 525256"/>
              <a:gd name="connsiteX8-227" fmla="*/ 2834195 w 2834195"/>
              <a:gd name="connsiteY8-228" fmla="*/ 306399 h 525256"/>
              <a:gd name="connsiteX9-229" fmla="*/ 2834195 w 2834195"/>
              <a:gd name="connsiteY9-230" fmla="*/ 437713 h 525256"/>
              <a:gd name="connsiteX10-231" fmla="*/ 2834195 w 2834195"/>
              <a:gd name="connsiteY10-232" fmla="*/ 437712 h 525256"/>
              <a:gd name="connsiteX11-233" fmla="*/ 2746651 w 2834195"/>
              <a:gd name="connsiteY11-234" fmla="*/ 525256 h 525256"/>
              <a:gd name="connsiteX12-235" fmla="*/ 1245298 w 2834195"/>
              <a:gd name="connsiteY12-236" fmla="*/ 525256 h 525256"/>
              <a:gd name="connsiteX13-237" fmla="*/ 564342 w 2834195"/>
              <a:gd name="connsiteY13-238" fmla="*/ 525256 h 525256"/>
              <a:gd name="connsiteX14-239" fmla="*/ 564342 w 2834195"/>
              <a:gd name="connsiteY14-240" fmla="*/ 525256 h 525256"/>
              <a:gd name="connsiteX15-241" fmla="*/ 197915 w 2834195"/>
              <a:gd name="connsiteY15-242" fmla="*/ 525256 h 525256"/>
              <a:gd name="connsiteX16-243" fmla="*/ 110371 w 2834195"/>
              <a:gd name="connsiteY16-244" fmla="*/ 437712 h 525256"/>
              <a:gd name="connsiteX17-245" fmla="*/ 110371 w 2834195"/>
              <a:gd name="connsiteY17-246" fmla="*/ 332938 h 525256"/>
              <a:gd name="connsiteX18-247" fmla="*/ 0 w 2834195"/>
              <a:gd name="connsiteY18-248" fmla="*/ 287009 h 525256"/>
              <a:gd name="connsiteX19-249" fmla="*/ 110371 w 2834195"/>
              <a:gd name="connsiteY19-250" fmla="*/ 211149 h 525256"/>
              <a:gd name="connsiteX20-251" fmla="*/ 110371 w 2834195"/>
              <a:gd name="connsiteY20-252" fmla="*/ 87544 h 525256"/>
              <a:gd name="connsiteX0-253" fmla="*/ 110371 w 2834195"/>
              <a:gd name="connsiteY0-254" fmla="*/ 87544 h 525256"/>
              <a:gd name="connsiteX1-255" fmla="*/ 197915 w 2834195"/>
              <a:gd name="connsiteY1-256" fmla="*/ 0 h 525256"/>
              <a:gd name="connsiteX2-257" fmla="*/ 564342 w 2834195"/>
              <a:gd name="connsiteY2-258" fmla="*/ 0 h 525256"/>
              <a:gd name="connsiteX3-259" fmla="*/ 564342 w 2834195"/>
              <a:gd name="connsiteY3-260" fmla="*/ 0 h 525256"/>
              <a:gd name="connsiteX4-261" fmla="*/ 1245298 w 2834195"/>
              <a:gd name="connsiteY4-262" fmla="*/ 0 h 525256"/>
              <a:gd name="connsiteX5-263" fmla="*/ 2746651 w 2834195"/>
              <a:gd name="connsiteY5-264" fmla="*/ 0 h 525256"/>
              <a:gd name="connsiteX6-265" fmla="*/ 2834195 w 2834195"/>
              <a:gd name="connsiteY6-266" fmla="*/ 87544 h 525256"/>
              <a:gd name="connsiteX7-267" fmla="*/ 2834195 w 2834195"/>
              <a:gd name="connsiteY7-268" fmla="*/ 306399 h 525256"/>
              <a:gd name="connsiteX8-269" fmla="*/ 2834195 w 2834195"/>
              <a:gd name="connsiteY8-270" fmla="*/ 306399 h 525256"/>
              <a:gd name="connsiteX9-271" fmla="*/ 2834195 w 2834195"/>
              <a:gd name="connsiteY9-272" fmla="*/ 437713 h 525256"/>
              <a:gd name="connsiteX10-273" fmla="*/ 2834195 w 2834195"/>
              <a:gd name="connsiteY10-274" fmla="*/ 437712 h 525256"/>
              <a:gd name="connsiteX11-275" fmla="*/ 2746651 w 2834195"/>
              <a:gd name="connsiteY11-276" fmla="*/ 525256 h 525256"/>
              <a:gd name="connsiteX12-277" fmla="*/ 1245298 w 2834195"/>
              <a:gd name="connsiteY12-278" fmla="*/ 525256 h 525256"/>
              <a:gd name="connsiteX13-279" fmla="*/ 564342 w 2834195"/>
              <a:gd name="connsiteY13-280" fmla="*/ 525256 h 525256"/>
              <a:gd name="connsiteX14-281" fmla="*/ 564342 w 2834195"/>
              <a:gd name="connsiteY14-282" fmla="*/ 525256 h 525256"/>
              <a:gd name="connsiteX15-283" fmla="*/ 197915 w 2834195"/>
              <a:gd name="connsiteY15-284" fmla="*/ 525256 h 525256"/>
              <a:gd name="connsiteX16-285" fmla="*/ 110371 w 2834195"/>
              <a:gd name="connsiteY16-286" fmla="*/ 437712 h 525256"/>
              <a:gd name="connsiteX17-287" fmla="*/ 110371 w 2834195"/>
              <a:gd name="connsiteY17-288" fmla="*/ 294838 h 525256"/>
              <a:gd name="connsiteX18-289" fmla="*/ 0 w 2834195"/>
              <a:gd name="connsiteY18-290" fmla="*/ 287009 h 525256"/>
              <a:gd name="connsiteX19-291" fmla="*/ 110371 w 2834195"/>
              <a:gd name="connsiteY19-292" fmla="*/ 211149 h 525256"/>
              <a:gd name="connsiteX20-293" fmla="*/ 110371 w 2834195"/>
              <a:gd name="connsiteY20-294" fmla="*/ 87544 h 525256"/>
              <a:gd name="connsiteX0-295" fmla="*/ 110371 w 2834195"/>
              <a:gd name="connsiteY0-296" fmla="*/ 87544 h 525256"/>
              <a:gd name="connsiteX1-297" fmla="*/ 197915 w 2834195"/>
              <a:gd name="connsiteY1-298" fmla="*/ 0 h 525256"/>
              <a:gd name="connsiteX2-299" fmla="*/ 564342 w 2834195"/>
              <a:gd name="connsiteY2-300" fmla="*/ 0 h 525256"/>
              <a:gd name="connsiteX3-301" fmla="*/ 564342 w 2834195"/>
              <a:gd name="connsiteY3-302" fmla="*/ 0 h 525256"/>
              <a:gd name="connsiteX4-303" fmla="*/ 1245298 w 2834195"/>
              <a:gd name="connsiteY4-304" fmla="*/ 0 h 525256"/>
              <a:gd name="connsiteX5-305" fmla="*/ 2746651 w 2834195"/>
              <a:gd name="connsiteY5-306" fmla="*/ 0 h 525256"/>
              <a:gd name="connsiteX6-307" fmla="*/ 2834195 w 2834195"/>
              <a:gd name="connsiteY6-308" fmla="*/ 87544 h 525256"/>
              <a:gd name="connsiteX7-309" fmla="*/ 2834195 w 2834195"/>
              <a:gd name="connsiteY7-310" fmla="*/ 306399 h 525256"/>
              <a:gd name="connsiteX8-311" fmla="*/ 2834195 w 2834195"/>
              <a:gd name="connsiteY8-312" fmla="*/ 306399 h 525256"/>
              <a:gd name="connsiteX9-313" fmla="*/ 2834195 w 2834195"/>
              <a:gd name="connsiteY9-314" fmla="*/ 437713 h 525256"/>
              <a:gd name="connsiteX10-315" fmla="*/ 2834195 w 2834195"/>
              <a:gd name="connsiteY10-316" fmla="*/ 437712 h 525256"/>
              <a:gd name="connsiteX11-317" fmla="*/ 2746651 w 2834195"/>
              <a:gd name="connsiteY11-318" fmla="*/ 525256 h 525256"/>
              <a:gd name="connsiteX12-319" fmla="*/ 1245298 w 2834195"/>
              <a:gd name="connsiteY12-320" fmla="*/ 525256 h 525256"/>
              <a:gd name="connsiteX13-321" fmla="*/ 564342 w 2834195"/>
              <a:gd name="connsiteY13-322" fmla="*/ 525256 h 525256"/>
              <a:gd name="connsiteX14-323" fmla="*/ 564342 w 2834195"/>
              <a:gd name="connsiteY14-324" fmla="*/ 525256 h 525256"/>
              <a:gd name="connsiteX15-325" fmla="*/ 197915 w 2834195"/>
              <a:gd name="connsiteY15-326" fmla="*/ 525256 h 525256"/>
              <a:gd name="connsiteX16-327" fmla="*/ 110371 w 2834195"/>
              <a:gd name="connsiteY16-328" fmla="*/ 437712 h 525256"/>
              <a:gd name="connsiteX17-329" fmla="*/ 110371 w 2834195"/>
              <a:gd name="connsiteY17-330" fmla="*/ 294838 h 525256"/>
              <a:gd name="connsiteX18-331" fmla="*/ 0 w 2834195"/>
              <a:gd name="connsiteY18-332" fmla="*/ 269864 h 525256"/>
              <a:gd name="connsiteX19-333" fmla="*/ 110371 w 2834195"/>
              <a:gd name="connsiteY19-334" fmla="*/ 211149 h 525256"/>
              <a:gd name="connsiteX20-335" fmla="*/ 110371 w 2834195"/>
              <a:gd name="connsiteY20-336" fmla="*/ 87544 h 525256"/>
              <a:gd name="connsiteX0-337" fmla="*/ 110371 w 2834195"/>
              <a:gd name="connsiteY0-338" fmla="*/ 87544 h 525256"/>
              <a:gd name="connsiteX1-339" fmla="*/ 197915 w 2834195"/>
              <a:gd name="connsiteY1-340" fmla="*/ 0 h 525256"/>
              <a:gd name="connsiteX2-341" fmla="*/ 564342 w 2834195"/>
              <a:gd name="connsiteY2-342" fmla="*/ 0 h 525256"/>
              <a:gd name="connsiteX3-343" fmla="*/ 564342 w 2834195"/>
              <a:gd name="connsiteY3-344" fmla="*/ 0 h 525256"/>
              <a:gd name="connsiteX4-345" fmla="*/ 1245298 w 2834195"/>
              <a:gd name="connsiteY4-346" fmla="*/ 0 h 525256"/>
              <a:gd name="connsiteX5-347" fmla="*/ 2746651 w 2834195"/>
              <a:gd name="connsiteY5-348" fmla="*/ 0 h 525256"/>
              <a:gd name="connsiteX6-349" fmla="*/ 2834195 w 2834195"/>
              <a:gd name="connsiteY6-350" fmla="*/ 87544 h 525256"/>
              <a:gd name="connsiteX7-351" fmla="*/ 2834195 w 2834195"/>
              <a:gd name="connsiteY7-352" fmla="*/ 306399 h 525256"/>
              <a:gd name="connsiteX8-353" fmla="*/ 2834195 w 2834195"/>
              <a:gd name="connsiteY8-354" fmla="*/ 306399 h 525256"/>
              <a:gd name="connsiteX9-355" fmla="*/ 2834195 w 2834195"/>
              <a:gd name="connsiteY9-356" fmla="*/ 437713 h 525256"/>
              <a:gd name="connsiteX10-357" fmla="*/ 2834195 w 2834195"/>
              <a:gd name="connsiteY10-358" fmla="*/ 437712 h 525256"/>
              <a:gd name="connsiteX11-359" fmla="*/ 2746651 w 2834195"/>
              <a:gd name="connsiteY11-360" fmla="*/ 525256 h 525256"/>
              <a:gd name="connsiteX12-361" fmla="*/ 1245298 w 2834195"/>
              <a:gd name="connsiteY12-362" fmla="*/ 525256 h 525256"/>
              <a:gd name="connsiteX13-363" fmla="*/ 564342 w 2834195"/>
              <a:gd name="connsiteY13-364" fmla="*/ 525256 h 525256"/>
              <a:gd name="connsiteX14-365" fmla="*/ 564342 w 2834195"/>
              <a:gd name="connsiteY14-366" fmla="*/ 525256 h 525256"/>
              <a:gd name="connsiteX15-367" fmla="*/ 197915 w 2834195"/>
              <a:gd name="connsiteY15-368" fmla="*/ 525256 h 525256"/>
              <a:gd name="connsiteX16-369" fmla="*/ 110371 w 2834195"/>
              <a:gd name="connsiteY16-370" fmla="*/ 437712 h 525256"/>
              <a:gd name="connsiteX17-371" fmla="*/ 110371 w 2834195"/>
              <a:gd name="connsiteY17-372" fmla="*/ 310078 h 525256"/>
              <a:gd name="connsiteX18-373" fmla="*/ 0 w 2834195"/>
              <a:gd name="connsiteY18-374" fmla="*/ 269864 h 525256"/>
              <a:gd name="connsiteX19-375" fmla="*/ 110371 w 2834195"/>
              <a:gd name="connsiteY19-376" fmla="*/ 211149 h 525256"/>
              <a:gd name="connsiteX20-377" fmla="*/ 110371 w 2834195"/>
              <a:gd name="connsiteY20-378" fmla="*/ 87544 h 525256"/>
              <a:gd name="connsiteX0-379" fmla="*/ 110371 w 2834195"/>
              <a:gd name="connsiteY0-380" fmla="*/ 87544 h 525256"/>
              <a:gd name="connsiteX1-381" fmla="*/ 197915 w 2834195"/>
              <a:gd name="connsiteY1-382" fmla="*/ 0 h 525256"/>
              <a:gd name="connsiteX2-383" fmla="*/ 564342 w 2834195"/>
              <a:gd name="connsiteY2-384" fmla="*/ 0 h 525256"/>
              <a:gd name="connsiteX3-385" fmla="*/ 564342 w 2834195"/>
              <a:gd name="connsiteY3-386" fmla="*/ 0 h 525256"/>
              <a:gd name="connsiteX4-387" fmla="*/ 1245298 w 2834195"/>
              <a:gd name="connsiteY4-388" fmla="*/ 0 h 525256"/>
              <a:gd name="connsiteX5-389" fmla="*/ 2746651 w 2834195"/>
              <a:gd name="connsiteY5-390" fmla="*/ 0 h 525256"/>
              <a:gd name="connsiteX6-391" fmla="*/ 2834195 w 2834195"/>
              <a:gd name="connsiteY6-392" fmla="*/ 87544 h 525256"/>
              <a:gd name="connsiteX7-393" fmla="*/ 2834195 w 2834195"/>
              <a:gd name="connsiteY7-394" fmla="*/ 306399 h 525256"/>
              <a:gd name="connsiteX8-395" fmla="*/ 2834195 w 2834195"/>
              <a:gd name="connsiteY8-396" fmla="*/ 306399 h 525256"/>
              <a:gd name="connsiteX9-397" fmla="*/ 2834195 w 2834195"/>
              <a:gd name="connsiteY9-398" fmla="*/ 437713 h 525256"/>
              <a:gd name="connsiteX10-399" fmla="*/ 2834195 w 2834195"/>
              <a:gd name="connsiteY10-400" fmla="*/ 437712 h 525256"/>
              <a:gd name="connsiteX11-401" fmla="*/ 2746651 w 2834195"/>
              <a:gd name="connsiteY11-402" fmla="*/ 525256 h 525256"/>
              <a:gd name="connsiteX12-403" fmla="*/ 1245298 w 2834195"/>
              <a:gd name="connsiteY12-404" fmla="*/ 525256 h 525256"/>
              <a:gd name="connsiteX13-405" fmla="*/ 564342 w 2834195"/>
              <a:gd name="connsiteY13-406" fmla="*/ 525256 h 525256"/>
              <a:gd name="connsiteX14-407" fmla="*/ 564342 w 2834195"/>
              <a:gd name="connsiteY14-408" fmla="*/ 525256 h 525256"/>
              <a:gd name="connsiteX15-409" fmla="*/ 197915 w 2834195"/>
              <a:gd name="connsiteY15-410" fmla="*/ 525256 h 525256"/>
              <a:gd name="connsiteX16-411" fmla="*/ 110371 w 2834195"/>
              <a:gd name="connsiteY16-412" fmla="*/ 437712 h 525256"/>
              <a:gd name="connsiteX17-413" fmla="*/ 110371 w 2834195"/>
              <a:gd name="connsiteY17-414" fmla="*/ 321508 h 525256"/>
              <a:gd name="connsiteX18-415" fmla="*/ 0 w 2834195"/>
              <a:gd name="connsiteY18-416" fmla="*/ 269864 h 525256"/>
              <a:gd name="connsiteX19-417" fmla="*/ 110371 w 2834195"/>
              <a:gd name="connsiteY19-418" fmla="*/ 211149 h 525256"/>
              <a:gd name="connsiteX20-419" fmla="*/ 110371 w 2834195"/>
              <a:gd name="connsiteY20-420" fmla="*/ 87544 h 525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2834195" h="525256">
                <a:moveTo>
                  <a:pt x="110371" y="87544"/>
                </a:moveTo>
                <a:cubicBezTo>
                  <a:pt x="110371" y="39195"/>
                  <a:pt x="149566" y="0"/>
                  <a:pt x="197915" y="0"/>
                </a:cubicBezTo>
                <a:lnTo>
                  <a:pt x="564342" y="0"/>
                </a:lnTo>
                <a:lnTo>
                  <a:pt x="564342" y="0"/>
                </a:lnTo>
                <a:lnTo>
                  <a:pt x="1245298" y="0"/>
                </a:lnTo>
                <a:lnTo>
                  <a:pt x="2746651" y="0"/>
                </a:lnTo>
                <a:cubicBezTo>
                  <a:pt x="2795000" y="0"/>
                  <a:pt x="2834195" y="39195"/>
                  <a:pt x="2834195" y="87544"/>
                </a:cubicBezTo>
                <a:lnTo>
                  <a:pt x="2834195" y="306399"/>
                </a:lnTo>
                <a:lnTo>
                  <a:pt x="2834195" y="306399"/>
                </a:lnTo>
                <a:lnTo>
                  <a:pt x="2834195" y="437713"/>
                </a:lnTo>
                <a:lnTo>
                  <a:pt x="2834195" y="437712"/>
                </a:lnTo>
                <a:cubicBezTo>
                  <a:pt x="2834195" y="486061"/>
                  <a:pt x="2795000" y="525256"/>
                  <a:pt x="2746651" y="525256"/>
                </a:cubicBezTo>
                <a:lnTo>
                  <a:pt x="1245298" y="525256"/>
                </a:lnTo>
                <a:lnTo>
                  <a:pt x="564342" y="525256"/>
                </a:lnTo>
                <a:lnTo>
                  <a:pt x="564342" y="525256"/>
                </a:lnTo>
                <a:lnTo>
                  <a:pt x="197915" y="525256"/>
                </a:lnTo>
                <a:cubicBezTo>
                  <a:pt x="149566" y="525256"/>
                  <a:pt x="110371" y="486061"/>
                  <a:pt x="110371" y="437712"/>
                </a:cubicBezTo>
                <a:lnTo>
                  <a:pt x="110371" y="321508"/>
                </a:lnTo>
                <a:lnTo>
                  <a:pt x="0" y="269864"/>
                </a:lnTo>
                <a:lnTo>
                  <a:pt x="110371" y="211149"/>
                </a:lnTo>
                <a:lnTo>
                  <a:pt x="110371" y="87544"/>
                </a:lnTo>
                <a:close/>
              </a:path>
            </a:pathLst>
          </a:custGeom>
          <a:noFill/>
          <a:ln>
            <a:solidFill>
              <a:schemeClr val="accent1">
                <a:lumMod val="40000"/>
                <a:lumOff val="6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rmAutofit/>
          </a:bodyPr>
          <a:lstStyle/>
          <a:p>
            <a:pPr algn="ctr"/>
            <a:endParaRPr lang="zh-CN" altLang="en-US" b="1">
              <a:solidFill>
                <a:schemeClr val="tx1"/>
              </a:solidFill>
              <a:latin typeface="汉仪润圆-65简" panose="00020600040101010101" pitchFamily="18" charset="-122"/>
              <a:ea typeface="汉仪润圆-65简" panose="00020600040101010101" pitchFamily="18" charset="-122"/>
            </a:endParaRPr>
          </a:p>
        </p:txBody>
      </p:sp>
      <p:sp>
        <p:nvSpPr>
          <p:cNvPr id="55" name="Shape7"/>
          <p:cNvSpPr/>
          <p:nvPr>
            <p:custDataLst>
              <p:tags r:id="rId14"/>
            </p:custDataLst>
          </p:nvPr>
        </p:nvSpPr>
        <p:spPr>
          <a:xfrm>
            <a:off x="646888" y="3622360"/>
            <a:ext cx="1457476" cy="525256"/>
          </a:xfrm>
          <a:custGeom>
            <a:avLst/>
            <a:gdLst>
              <a:gd name="connsiteX0" fmla="*/ 0 w 2723824"/>
              <a:gd name="connsiteY0" fmla="*/ 87544 h 525256"/>
              <a:gd name="connsiteX1" fmla="*/ 87544 w 2723824"/>
              <a:gd name="connsiteY1" fmla="*/ 0 h 525256"/>
              <a:gd name="connsiteX2" fmla="*/ 453971 w 2723824"/>
              <a:gd name="connsiteY2" fmla="*/ 0 h 525256"/>
              <a:gd name="connsiteX3" fmla="*/ 453971 w 2723824"/>
              <a:gd name="connsiteY3" fmla="*/ 0 h 525256"/>
              <a:gd name="connsiteX4" fmla="*/ 1134927 w 2723824"/>
              <a:gd name="connsiteY4" fmla="*/ 0 h 525256"/>
              <a:gd name="connsiteX5" fmla="*/ 2636280 w 2723824"/>
              <a:gd name="connsiteY5" fmla="*/ 0 h 525256"/>
              <a:gd name="connsiteX6" fmla="*/ 2723824 w 2723824"/>
              <a:gd name="connsiteY6" fmla="*/ 87544 h 525256"/>
              <a:gd name="connsiteX7" fmla="*/ 2723824 w 2723824"/>
              <a:gd name="connsiteY7" fmla="*/ 306399 h 525256"/>
              <a:gd name="connsiteX8" fmla="*/ 2723824 w 2723824"/>
              <a:gd name="connsiteY8" fmla="*/ 306399 h 525256"/>
              <a:gd name="connsiteX9" fmla="*/ 2723824 w 2723824"/>
              <a:gd name="connsiteY9" fmla="*/ 437713 h 525256"/>
              <a:gd name="connsiteX10" fmla="*/ 2723824 w 2723824"/>
              <a:gd name="connsiteY10" fmla="*/ 437712 h 525256"/>
              <a:gd name="connsiteX11" fmla="*/ 2636280 w 2723824"/>
              <a:gd name="connsiteY11" fmla="*/ 525256 h 525256"/>
              <a:gd name="connsiteX12" fmla="*/ 1134927 w 2723824"/>
              <a:gd name="connsiteY12" fmla="*/ 525256 h 525256"/>
              <a:gd name="connsiteX13" fmla="*/ 453971 w 2723824"/>
              <a:gd name="connsiteY13" fmla="*/ 525256 h 525256"/>
              <a:gd name="connsiteX14" fmla="*/ 453971 w 2723824"/>
              <a:gd name="connsiteY14" fmla="*/ 525256 h 525256"/>
              <a:gd name="connsiteX15" fmla="*/ 87544 w 2723824"/>
              <a:gd name="connsiteY15" fmla="*/ 525256 h 525256"/>
              <a:gd name="connsiteX16" fmla="*/ 0 w 2723824"/>
              <a:gd name="connsiteY16" fmla="*/ 437712 h 525256"/>
              <a:gd name="connsiteX17" fmla="*/ 0 w 2723824"/>
              <a:gd name="connsiteY17" fmla="*/ 437713 h 525256"/>
              <a:gd name="connsiteX18" fmla="*/ -266581 w 2723824"/>
              <a:gd name="connsiteY18" fmla="*/ 267959 h 525256"/>
              <a:gd name="connsiteX19" fmla="*/ 0 w 2723824"/>
              <a:gd name="connsiteY19" fmla="*/ 306399 h 525256"/>
              <a:gd name="connsiteX20" fmla="*/ 0 w 2723824"/>
              <a:gd name="connsiteY20" fmla="*/ 87544 h 525256"/>
              <a:gd name="connsiteX0-1" fmla="*/ 266581 w 2990405"/>
              <a:gd name="connsiteY0-2" fmla="*/ 87544 h 525256"/>
              <a:gd name="connsiteX1-3" fmla="*/ 354125 w 2990405"/>
              <a:gd name="connsiteY1-4" fmla="*/ 0 h 525256"/>
              <a:gd name="connsiteX2-5" fmla="*/ 720552 w 2990405"/>
              <a:gd name="connsiteY2-6" fmla="*/ 0 h 525256"/>
              <a:gd name="connsiteX3-7" fmla="*/ 720552 w 2990405"/>
              <a:gd name="connsiteY3-8" fmla="*/ 0 h 525256"/>
              <a:gd name="connsiteX4-9" fmla="*/ 1401508 w 2990405"/>
              <a:gd name="connsiteY4-10" fmla="*/ 0 h 525256"/>
              <a:gd name="connsiteX5-11" fmla="*/ 2902861 w 2990405"/>
              <a:gd name="connsiteY5-12" fmla="*/ 0 h 525256"/>
              <a:gd name="connsiteX6-13" fmla="*/ 2990405 w 2990405"/>
              <a:gd name="connsiteY6-14" fmla="*/ 87544 h 525256"/>
              <a:gd name="connsiteX7-15" fmla="*/ 2990405 w 2990405"/>
              <a:gd name="connsiteY7-16" fmla="*/ 306399 h 525256"/>
              <a:gd name="connsiteX8-17" fmla="*/ 2990405 w 2990405"/>
              <a:gd name="connsiteY8-18" fmla="*/ 306399 h 525256"/>
              <a:gd name="connsiteX9-19" fmla="*/ 2990405 w 2990405"/>
              <a:gd name="connsiteY9-20" fmla="*/ 437713 h 525256"/>
              <a:gd name="connsiteX10-21" fmla="*/ 2990405 w 2990405"/>
              <a:gd name="connsiteY10-22" fmla="*/ 437712 h 525256"/>
              <a:gd name="connsiteX11-23" fmla="*/ 2902861 w 2990405"/>
              <a:gd name="connsiteY11-24" fmla="*/ 525256 h 525256"/>
              <a:gd name="connsiteX12-25" fmla="*/ 1401508 w 2990405"/>
              <a:gd name="connsiteY12-26" fmla="*/ 525256 h 525256"/>
              <a:gd name="connsiteX13-27" fmla="*/ 720552 w 2990405"/>
              <a:gd name="connsiteY13-28" fmla="*/ 525256 h 525256"/>
              <a:gd name="connsiteX14-29" fmla="*/ 720552 w 2990405"/>
              <a:gd name="connsiteY14-30" fmla="*/ 525256 h 525256"/>
              <a:gd name="connsiteX15-31" fmla="*/ 354125 w 2990405"/>
              <a:gd name="connsiteY15-32" fmla="*/ 525256 h 525256"/>
              <a:gd name="connsiteX16-33" fmla="*/ 266581 w 2990405"/>
              <a:gd name="connsiteY16-34" fmla="*/ 437712 h 525256"/>
              <a:gd name="connsiteX17-35" fmla="*/ 258961 w 2990405"/>
              <a:gd name="connsiteY17-36" fmla="*/ 346273 h 525256"/>
              <a:gd name="connsiteX18-37" fmla="*/ 0 w 2990405"/>
              <a:gd name="connsiteY18-38" fmla="*/ 267959 h 525256"/>
              <a:gd name="connsiteX19-39" fmla="*/ 266581 w 2990405"/>
              <a:gd name="connsiteY19-40" fmla="*/ 306399 h 525256"/>
              <a:gd name="connsiteX20-41" fmla="*/ 266581 w 2990405"/>
              <a:gd name="connsiteY20-42" fmla="*/ 87544 h 525256"/>
              <a:gd name="connsiteX0-43" fmla="*/ 266581 w 2990405"/>
              <a:gd name="connsiteY0-44" fmla="*/ 87544 h 525256"/>
              <a:gd name="connsiteX1-45" fmla="*/ 354125 w 2990405"/>
              <a:gd name="connsiteY1-46" fmla="*/ 0 h 525256"/>
              <a:gd name="connsiteX2-47" fmla="*/ 720552 w 2990405"/>
              <a:gd name="connsiteY2-48" fmla="*/ 0 h 525256"/>
              <a:gd name="connsiteX3-49" fmla="*/ 720552 w 2990405"/>
              <a:gd name="connsiteY3-50" fmla="*/ 0 h 525256"/>
              <a:gd name="connsiteX4-51" fmla="*/ 1401508 w 2990405"/>
              <a:gd name="connsiteY4-52" fmla="*/ 0 h 525256"/>
              <a:gd name="connsiteX5-53" fmla="*/ 2902861 w 2990405"/>
              <a:gd name="connsiteY5-54" fmla="*/ 0 h 525256"/>
              <a:gd name="connsiteX6-55" fmla="*/ 2990405 w 2990405"/>
              <a:gd name="connsiteY6-56" fmla="*/ 87544 h 525256"/>
              <a:gd name="connsiteX7-57" fmla="*/ 2990405 w 2990405"/>
              <a:gd name="connsiteY7-58" fmla="*/ 306399 h 525256"/>
              <a:gd name="connsiteX8-59" fmla="*/ 2990405 w 2990405"/>
              <a:gd name="connsiteY8-60" fmla="*/ 306399 h 525256"/>
              <a:gd name="connsiteX9-61" fmla="*/ 2990405 w 2990405"/>
              <a:gd name="connsiteY9-62" fmla="*/ 437713 h 525256"/>
              <a:gd name="connsiteX10-63" fmla="*/ 2990405 w 2990405"/>
              <a:gd name="connsiteY10-64" fmla="*/ 437712 h 525256"/>
              <a:gd name="connsiteX11-65" fmla="*/ 2902861 w 2990405"/>
              <a:gd name="connsiteY11-66" fmla="*/ 525256 h 525256"/>
              <a:gd name="connsiteX12-67" fmla="*/ 1401508 w 2990405"/>
              <a:gd name="connsiteY12-68" fmla="*/ 525256 h 525256"/>
              <a:gd name="connsiteX13-69" fmla="*/ 720552 w 2990405"/>
              <a:gd name="connsiteY13-70" fmla="*/ 525256 h 525256"/>
              <a:gd name="connsiteX14-71" fmla="*/ 720552 w 2990405"/>
              <a:gd name="connsiteY14-72" fmla="*/ 525256 h 525256"/>
              <a:gd name="connsiteX15-73" fmla="*/ 354125 w 2990405"/>
              <a:gd name="connsiteY15-74" fmla="*/ 525256 h 525256"/>
              <a:gd name="connsiteX16-75" fmla="*/ 266581 w 2990405"/>
              <a:gd name="connsiteY16-76" fmla="*/ 437712 h 525256"/>
              <a:gd name="connsiteX17-77" fmla="*/ 258961 w 2990405"/>
              <a:gd name="connsiteY17-78" fmla="*/ 346273 h 525256"/>
              <a:gd name="connsiteX18-79" fmla="*/ 0 w 2990405"/>
              <a:gd name="connsiteY18-80" fmla="*/ 267959 h 525256"/>
              <a:gd name="connsiteX19-81" fmla="*/ 264676 w 2990405"/>
              <a:gd name="connsiteY19-82" fmla="*/ 251154 h 525256"/>
              <a:gd name="connsiteX20-83" fmla="*/ 266581 w 2990405"/>
              <a:gd name="connsiteY20-84" fmla="*/ 87544 h 525256"/>
              <a:gd name="connsiteX0-85" fmla="*/ 135136 w 2858960"/>
              <a:gd name="connsiteY0-86" fmla="*/ 87544 h 525256"/>
              <a:gd name="connsiteX1-87" fmla="*/ 222680 w 2858960"/>
              <a:gd name="connsiteY1-88" fmla="*/ 0 h 525256"/>
              <a:gd name="connsiteX2-89" fmla="*/ 589107 w 2858960"/>
              <a:gd name="connsiteY2-90" fmla="*/ 0 h 525256"/>
              <a:gd name="connsiteX3-91" fmla="*/ 589107 w 2858960"/>
              <a:gd name="connsiteY3-92" fmla="*/ 0 h 525256"/>
              <a:gd name="connsiteX4-93" fmla="*/ 1270063 w 2858960"/>
              <a:gd name="connsiteY4-94" fmla="*/ 0 h 525256"/>
              <a:gd name="connsiteX5-95" fmla="*/ 2771416 w 2858960"/>
              <a:gd name="connsiteY5-96" fmla="*/ 0 h 525256"/>
              <a:gd name="connsiteX6-97" fmla="*/ 2858960 w 2858960"/>
              <a:gd name="connsiteY6-98" fmla="*/ 87544 h 525256"/>
              <a:gd name="connsiteX7-99" fmla="*/ 2858960 w 2858960"/>
              <a:gd name="connsiteY7-100" fmla="*/ 306399 h 525256"/>
              <a:gd name="connsiteX8-101" fmla="*/ 2858960 w 2858960"/>
              <a:gd name="connsiteY8-102" fmla="*/ 306399 h 525256"/>
              <a:gd name="connsiteX9-103" fmla="*/ 2858960 w 2858960"/>
              <a:gd name="connsiteY9-104" fmla="*/ 437713 h 525256"/>
              <a:gd name="connsiteX10-105" fmla="*/ 2858960 w 2858960"/>
              <a:gd name="connsiteY10-106" fmla="*/ 437712 h 525256"/>
              <a:gd name="connsiteX11-107" fmla="*/ 2771416 w 2858960"/>
              <a:gd name="connsiteY11-108" fmla="*/ 525256 h 525256"/>
              <a:gd name="connsiteX12-109" fmla="*/ 1270063 w 2858960"/>
              <a:gd name="connsiteY12-110" fmla="*/ 525256 h 525256"/>
              <a:gd name="connsiteX13-111" fmla="*/ 589107 w 2858960"/>
              <a:gd name="connsiteY13-112" fmla="*/ 525256 h 525256"/>
              <a:gd name="connsiteX14-113" fmla="*/ 589107 w 2858960"/>
              <a:gd name="connsiteY14-114" fmla="*/ 525256 h 525256"/>
              <a:gd name="connsiteX15-115" fmla="*/ 222680 w 2858960"/>
              <a:gd name="connsiteY15-116" fmla="*/ 525256 h 525256"/>
              <a:gd name="connsiteX16-117" fmla="*/ 135136 w 2858960"/>
              <a:gd name="connsiteY16-118" fmla="*/ 437712 h 525256"/>
              <a:gd name="connsiteX17-119" fmla="*/ 127516 w 2858960"/>
              <a:gd name="connsiteY17-120" fmla="*/ 346273 h 525256"/>
              <a:gd name="connsiteX18-121" fmla="*/ 0 w 2858960"/>
              <a:gd name="connsiteY18-122" fmla="*/ 302249 h 525256"/>
              <a:gd name="connsiteX19-123" fmla="*/ 133231 w 2858960"/>
              <a:gd name="connsiteY19-124" fmla="*/ 251154 h 525256"/>
              <a:gd name="connsiteX20-125" fmla="*/ 135136 w 2858960"/>
              <a:gd name="connsiteY20-126" fmla="*/ 87544 h 525256"/>
              <a:gd name="connsiteX0-127" fmla="*/ 135136 w 2858960"/>
              <a:gd name="connsiteY0-128" fmla="*/ 87544 h 525256"/>
              <a:gd name="connsiteX1-129" fmla="*/ 222680 w 2858960"/>
              <a:gd name="connsiteY1-130" fmla="*/ 0 h 525256"/>
              <a:gd name="connsiteX2-131" fmla="*/ 589107 w 2858960"/>
              <a:gd name="connsiteY2-132" fmla="*/ 0 h 525256"/>
              <a:gd name="connsiteX3-133" fmla="*/ 589107 w 2858960"/>
              <a:gd name="connsiteY3-134" fmla="*/ 0 h 525256"/>
              <a:gd name="connsiteX4-135" fmla="*/ 1270063 w 2858960"/>
              <a:gd name="connsiteY4-136" fmla="*/ 0 h 525256"/>
              <a:gd name="connsiteX5-137" fmla="*/ 2771416 w 2858960"/>
              <a:gd name="connsiteY5-138" fmla="*/ 0 h 525256"/>
              <a:gd name="connsiteX6-139" fmla="*/ 2858960 w 2858960"/>
              <a:gd name="connsiteY6-140" fmla="*/ 87544 h 525256"/>
              <a:gd name="connsiteX7-141" fmla="*/ 2858960 w 2858960"/>
              <a:gd name="connsiteY7-142" fmla="*/ 306399 h 525256"/>
              <a:gd name="connsiteX8-143" fmla="*/ 2858960 w 2858960"/>
              <a:gd name="connsiteY8-144" fmla="*/ 306399 h 525256"/>
              <a:gd name="connsiteX9-145" fmla="*/ 2858960 w 2858960"/>
              <a:gd name="connsiteY9-146" fmla="*/ 437713 h 525256"/>
              <a:gd name="connsiteX10-147" fmla="*/ 2858960 w 2858960"/>
              <a:gd name="connsiteY10-148" fmla="*/ 437712 h 525256"/>
              <a:gd name="connsiteX11-149" fmla="*/ 2771416 w 2858960"/>
              <a:gd name="connsiteY11-150" fmla="*/ 525256 h 525256"/>
              <a:gd name="connsiteX12-151" fmla="*/ 1270063 w 2858960"/>
              <a:gd name="connsiteY12-152" fmla="*/ 525256 h 525256"/>
              <a:gd name="connsiteX13-153" fmla="*/ 589107 w 2858960"/>
              <a:gd name="connsiteY13-154" fmla="*/ 525256 h 525256"/>
              <a:gd name="connsiteX14-155" fmla="*/ 589107 w 2858960"/>
              <a:gd name="connsiteY14-156" fmla="*/ 525256 h 525256"/>
              <a:gd name="connsiteX15-157" fmla="*/ 222680 w 2858960"/>
              <a:gd name="connsiteY15-158" fmla="*/ 525256 h 525256"/>
              <a:gd name="connsiteX16-159" fmla="*/ 135136 w 2858960"/>
              <a:gd name="connsiteY16-160" fmla="*/ 437712 h 525256"/>
              <a:gd name="connsiteX17-161" fmla="*/ 135136 w 2858960"/>
              <a:gd name="connsiteY17-162" fmla="*/ 332938 h 525256"/>
              <a:gd name="connsiteX18-163" fmla="*/ 0 w 2858960"/>
              <a:gd name="connsiteY18-164" fmla="*/ 302249 h 525256"/>
              <a:gd name="connsiteX19-165" fmla="*/ 133231 w 2858960"/>
              <a:gd name="connsiteY19-166" fmla="*/ 251154 h 525256"/>
              <a:gd name="connsiteX20-167" fmla="*/ 135136 w 2858960"/>
              <a:gd name="connsiteY20-168" fmla="*/ 87544 h 525256"/>
              <a:gd name="connsiteX0-169" fmla="*/ 110371 w 2834195"/>
              <a:gd name="connsiteY0-170" fmla="*/ 87544 h 525256"/>
              <a:gd name="connsiteX1-171" fmla="*/ 197915 w 2834195"/>
              <a:gd name="connsiteY1-172" fmla="*/ 0 h 525256"/>
              <a:gd name="connsiteX2-173" fmla="*/ 564342 w 2834195"/>
              <a:gd name="connsiteY2-174" fmla="*/ 0 h 525256"/>
              <a:gd name="connsiteX3-175" fmla="*/ 564342 w 2834195"/>
              <a:gd name="connsiteY3-176" fmla="*/ 0 h 525256"/>
              <a:gd name="connsiteX4-177" fmla="*/ 1245298 w 2834195"/>
              <a:gd name="connsiteY4-178" fmla="*/ 0 h 525256"/>
              <a:gd name="connsiteX5-179" fmla="*/ 2746651 w 2834195"/>
              <a:gd name="connsiteY5-180" fmla="*/ 0 h 525256"/>
              <a:gd name="connsiteX6-181" fmla="*/ 2834195 w 2834195"/>
              <a:gd name="connsiteY6-182" fmla="*/ 87544 h 525256"/>
              <a:gd name="connsiteX7-183" fmla="*/ 2834195 w 2834195"/>
              <a:gd name="connsiteY7-184" fmla="*/ 306399 h 525256"/>
              <a:gd name="connsiteX8-185" fmla="*/ 2834195 w 2834195"/>
              <a:gd name="connsiteY8-186" fmla="*/ 306399 h 525256"/>
              <a:gd name="connsiteX9-187" fmla="*/ 2834195 w 2834195"/>
              <a:gd name="connsiteY9-188" fmla="*/ 437713 h 525256"/>
              <a:gd name="connsiteX10-189" fmla="*/ 2834195 w 2834195"/>
              <a:gd name="connsiteY10-190" fmla="*/ 437712 h 525256"/>
              <a:gd name="connsiteX11-191" fmla="*/ 2746651 w 2834195"/>
              <a:gd name="connsiteY11-192" fmla="*/ 525256 h 525256"/>
              <a:gd name="connsiteX12-193" fmla="*/ 1245298 w 2834195"/>
              <a:gd name="connsiteY12-194" fmla="*/ 525256 h 525256"/>
              <a:gd name="connsiteX13-195" fmla="*/ 564342 w 2834195"/>
              <a:gd name="connsiteY13-196" fmla="*/ 525256 h 525256"/>
              <a:gd name="connsiteX14-197" fmla="*/ 564342 w 2834195"/>
              <a:gd name="connsiteY14-198" fmla="*/ 525256 h 525256"/>
              <a:gd name="connsiteX15-199" fmla="*/ 197915 w 2834195"/>
              <a:gd name="connsiteY15-200" fmla="*/ 525256 h 525256"/>
              <a:gd name="connsiteX16-201" fmla="*/ 110371 w 2834195"/>
              <a:gd name="connsiteY16-202" fmla="*/ 437712 h 525256"/>
              <a:gd name="connsiteX17-203" fmla="*/ 110371 w 2834195"/>
              <a:gd name="connsiteY17-204" fmla="*/ 332938 h 525256"/>
              <a:gd name="connsiteX18-205" fmla="*/ 0 w 2834195"/>
              <a:gd name="connsiteY18-206" fmla="*/ 287009 h 525256"/>
              <a:gd name="connsiteX19-207" fmla="*/ 108466 w 2834195"/>
              <a:gd name="connsiteY19-208" fmla="*/ 251154 h 525256"/>
              <a:gd name="connsiteX20-209" fmla="*/ 110371 w 2834195"/>
              <a:gd name="connsiteY20-210" fmla="*/ 87544 h 525256"/>
              <a:gd name="connsiteX0-211" fmla="*/ 110371 w 2834195"/>
              <a:gd name="connsiteY0-212" fmla="*/ 87544 h 525256"/>
              <a:gd name="connsiteX1-213" fmla="*/ 197915 w 2834195"/>
              <a:gd name="connsiteY1-214" fmla="*/ 0 h 525256"/>
              <a:gd name="connsiteX2-215" fmla="*/ 564342 w 2834195"/>
              <a:gd name="connsiteY2-216" fmla="*/ 0 h 525256"/>
              <a:gd name="connsiteX3-217" fmla="*/ 564342 w 2834195"/>
              <a:gd name="connsiteY3-218" fmla="*/ 0 h 525256"/>
              <a:gd name="connsiteX4-219" fmla="*/ 1245298 w 2834195"/>
              <a:gd name="connsiteY4-220" fmla="*/ 0 h 525256"/>
              <a:gd name="connsiteX5-221" fmla="*/ 2746651 w 2834195"/>
              <a:gd name="connsiteY5-222" fmla="*/ 0 h 525256"/>
              <a:gd name="connsiteX6-223" fmla="*/ 2834195 w 2834195"/>
              <a:gd name="connsiteY6-224" fmla="*/ 87544 h 525256"/>
              <a:gd name="connsiteX7-225" fmla="*/ 2834195 w 2834195"/>
              <a:gd name="connsiteY7-226" fmla="*/ 306399 h 525256"/>
              <a:gd name="connsiteX8-227" fmla="*/ 2834195 w 2834195"/>
              <a:gd name="connsiteY8-228" fmla="*/ 306399 h 525256"/>
              <a:gd name="connsiteX9-229" fmla="*/ 2834195 w 2834195"/>
              <a:gd name="connsiteY9-230" fmla="*/ 437713 h 525256"/>
              <a:gd name="connsiteX10-231" fmla="*/ 2834195 w 2834195"/>
              <a:gd name="connsiteY10-232" fmla="*/ 437712 h 525256"/>
              <a:gd name="connsiteX11-233" fmla="*/ 2746651 w 2834195"/>
              <a:gd name="connsiteY11-234" fmla="*/ 525256 h 525256"/>
              <a:gd name="connsiteX12-235" fmla="*/ 1245298 w 2834195"/>
              <a:gd name="connsiteY12-236" fmla="*/ 525256 h 525256"/>
              <a:gd name="connsiteX13-237" fmla="*/ 564342 w 2834195"/>
              <a:gd name="connsiteY13-238" fmla="*/ 525256 h 525256"/>
              <a:gd name="connsiteX14-239" fmla="*/ 564342 w 2834195"/>
              <a:gd name="connsiteY14-240" fmla="*/ 525256 h 525256"/>
              <a:gd name="connsiteX15-241" fmla="*/ 197915 w 2834195"/>
              <a:gd name="connsiteY15-242" fmla="*/ 525256 h 525256"/>
              <a:gd name="connsiteX16-243" fmla="*/ 110371 w 2834195"/>
              <a:gd name="connsiteY16-244" fmla="*/ 437712 h 525256"/>
              <a:gd name="connsiteX17-245" fmla="*/ 110371 w 2834195"/>
              <a:gd name="connsiteY17-246" fmla="*/ 332938 h 525256"/>
              <a:gd name="connsiteX18-247" fmla="*/ 0 w 2834195"/>
              <a:gd name="connsiteY18-248" fmla="*/ 287009 h 525256"/>
              <a:gd name="connsiteX19-249" fmla="*/ 110371 w 2834195"/>
              <a:gd name="connsiteY19-250" fmla="*/ 211149 h 525256"/>
              <a:gd name="connsiteX20-251" fmla="*/ 110371 w 2834195"/>
              <a:gd name="connsiteY20-252" fmla="*/ 87544 h 525256"/>
              <a:gd name="connsiteX0-253" fmla="*/ 110371 w 2834195"/>
              <a:gd name="connsiteY0-254" fmla="*/ 87544 h 525256"/>
              <a:gd name="connsiteX1-255" fmla="*/ 197915 w 2834195"/>
              <a:gd name="connsiteY1-256" fmla="*/ 0 h 525256"/>
              <a:gd name="connsiteX2-257" fmla="*/ 564342 w 2834195"/>
              <a:gd name="connsiteY2-258" fmla="*/ 0 h 525256"/>
              <a:gd name="connsiteX3-259" fmla="*/ 564342 w 2834195"/>
              <a:gd name="connsiteY3-260" fmla="*/ 0 h 525256"/>
              <a:gd name="connsiteX4-261" fmla="*/ 1245298 w 2834195"/>
              <a:gd name="connsiteY4-262" fmla="*/ 0 h 525256"/>
              <a:gd name="connsiteX5-263" fmla="*/ 2746651 w 2834195"/>
              <a:gd name="connsiteY5-264" fmla="*/ 0 h 525256"/>
              <a:gd name="connsiteX6-265" fmla="*/ 2834195 w 2834195"/>
              <a:gd name="connsiteY6-266" fmla="*/ 87544 h 525256"/>
              <a:gd name="connsiteX7-267" fmla="*/ 2834195 w 2834195"/>
              <a:gd name="connsiteY7-268" fmla="*/ 306399 h 525256"/>
              <a:gd name="connsiteX8-269" fmla="*/ 2834195 w 2834195"/>
              <a:gd name="connsiteY8-270" fmla="*/ 306399 h 525256"/>
              <a:gd name="connsiteX9-271" fmla="*/ 2834195 w 2834195"/>
              <a:gd name="connsiteY9-272" fmla="*/ 437713 h 525256"/>
              <a:gd name="connsiteX10-273" fmla="*/ 2834195 w 2834195"/>
              <a:gd name="connsiteY10-274" fmla="*/ 437712 h 525256"/>
              <a:gd name="connsiteX11-275" fmla="*/ 2746651 w 2834195"/>
              <a:gd name="connsiteY11-276" fmla="*/ 525256 h 525256"/>
              <a:gd name="connsiteX12-277" fmla="*/ 1245298 w 2834195"/>
              <a:gd name="connsiteY12-278" fmla="*/ 525256 h 525256"/>
              <a:gd name="connsiteX13-279" fmla="*/ 564342 w 2834195"/>
              <a:gd name="connsiteY13-280" fmla="*/ 525256 h 525256"/>
              <a:gd name="connsiteX14-281" fmla="*/ 564342 w 2834195"/>
              <a:gd name="connsiteY14-282" fmla="*/ 525256 h 525256"/>
              <a:gd name="connsiteX15-283" fmla="*/ 197915 w 2834195"/>
              <a:gd name="connsiteY15-284" fmla="*/ 525256 h 525256"/>
              <a:gd name="connsiteX16-285" fmla="*/ 110371 w 2834195"/>
              <a:gd name="connsiteY16-286" fmla="*/ 437712 h 525256"/>
              <a:gd name="connsiteX17-287" fmla="*/ 110371 w 2834195"/>
              <a:gd name="connsiteY17-288" fmla="*/ 294838 h 525256"/>
              <a:gd name="connsiteX18-289" fmla="*/ 0 w 2834195"/>
              <a:gd name="connsiteY18-290" fmla="*/ 287009 h 525256"/>
              <a:gd name="connsiteX19-291" fmla="*/ 110371 w 2834195"/>
              <a:gd name="connsiteY19-292" fmla="*/ 211149 h 525256"/>
              <a:gd name="connsiteX20-293" fmla="*/ 110371 w 2834195"/>
              <a:gd name="connsiteY20-294" fmla="*/ 87544 h 525256"/>
              <a:gd name="connsiteX0-295" fmla="*/ 110371 w 2834195"/>
              <a:gd name="connsiteY0-296" fmla="*/ 87544 h 525256"/>
              <a:gd name="connsiteX1-297" fmla="*/ 197915 w 2834195"/>
              <a:gd name="connsiteY1-298" fmla="*/ 0 h 525256"/>
              <a:gd name="connsiteX2-299" fmla="*/ 564342 w 2834195"/>
              <a:gd name="connsiteY2-300" fmla="*/ 0 h 525256"/>
              <a:gd name="connsiteX3-301" fmla="*/ 564342 w 2834195"/>
              <a:gd name="connsiteY3-302" fmla="*/ 0 h 525256"/>
              <a:gd name="connsiteX4-303" fmla="*/ 1245298 w 2834195"/>
              <a:gd name="connsiteY4-304" fmla="*/ 0 h 525256"/>
              <a:gd name="connsiteX5-305" fmla="*/ 2746651 w 2834195"/>
              <a:gd name="connsiteY5-306" fmla="*/ 0 h 525256"/>
              <a:gd name="connsiteX6-307" fmla="*/ 2834195 w 2834195"/>
              <a:gd name="connsiteY6-308" fmla="*/ 87544 h 525256"/>
              <a:gd name="connsiteX7-309" fmla="*/ 2834195 w 2834195"/>
              <a:gd name="connsiteY7-310" fmla="*/ 306399 h 525256"/>
              <a:gd name="connsiteX8-311" fmla="*/ 2834195 w 2834195"/>
              <a:gd name="connsiteY8-312" fmla="*/ 306399 h 525256"/>
              <a:gd name="connsiteX9-313" fmla="*/ 2834195 w 2834195"/>
              <a:gd name="connsiteY9-314" fmla="*/ 437713 h 525256"/>
              <a:gd name="connsiteX10-315" fmla="*/ 2834195 w 2834195"/>
              <a:gd name="connsiteY10-316" fmla="*/ 437712 h 525256"/>
              <a:gd name="connsiteX11-317" fmla="*/ 2746651 w 2834195"/>
              <a:gd name="connsiteY11-318" fmla="*/ 525256 h 525256"/>
              <a:gd name="connsiteX12-319" fmla="*/ 1245298 w 2834195"/>
              <a:gd name="connsiteY12-320" fmla="*/ 525256 h 525256"/>
              <a:gd name="connsiteX13-321" fmla="*/ 564342 w 2834195"/>
              <a:gd name="connsiteY13-322" fmla="*/ 525256 h 525256"/>
              <a:gd name="connsiteX14-323" fmla="*/ 564342 w 2834195"/>
              <a:gd name="connsiteY14-324" fmla="*/ 525256 h 525256"/>
              <a:gd name="connsiteX15-325" fmla="*/ 197915 w 2834195"/>
              <a:gd name="connsiteY15-326" fmla="*/ 525256 h 525256"/>
              <a:gd name="connsiteX16-327" fmla="*/ 110371 w 2834195"/>
              <a:gd name="connsiteY16-328" fmla="*/ 437712 h 525256"/>
              <a:gd name="connsiteX17-329" fmla="*/ 110371 w 2834195"/>
              <a:gd name="connsiteY17-330" fmla="*/ 294838 h 525256"/>
              <a:gd name="connsiteX18-331" fmla="*/ 0 w 2834195"/>
              <a:gd name="connsiteY18-332" fmla="*/ 269864 h 525256"/>
              <a:gd name="connsiteX19-333" fmla="*/ 110371 w 2834195"/>
              <a:gd name="connsiteY19-334" fmla="*/ 211149 h 525256"/>
              <a:gd name="connsiteX20-335" fmla="*/ 110371 w 2834195"/>
              <a:gd name="connsiteY20-336" fmla="*/ 87544 h 525256"/>
              <a:gd name="connsiteX0-337" fmla="*/ 110371 w 2834195"/>
              <a:gd name="connsiteY0-338" fmla="*/ 87544 h 525256"/>
              <a:gd name="connsiteX1-339" fmla="*/ 197915 w 2834195"/>
              <a:gd name="connsiteY1-340" fmla="*/ 0 h 525256"/>
              <a:gd name="connsiteX2-341" fmla="*/ 564342 w 2834195"/>
              <a:gd name="connsiteY2-342" fmla="*/ 0 h 525256"/>
              <a:gd name="connsiteX3-343" fmla="*/ 564342 w 2834195"/>
              <a:gd name="connsiteY3-344" fmla="*/ 0 h 525256"/>
              <a:gd name="connsiteX4-345" fmla="*/ 1245298 w 2834195"/>
              <a:gd name="connsiteY4-346" fmla="*/ 0 h 525256"/>
              <a:gd name="connsiteX5-347" fmla="*/ 2746651 w 2834195"/>
              <a:gd name="connsiteY5-348" fmla="*/ 0 h 525256"/>
              <a:gd name="connsiteX6-349" fmla="*/ 2834195 w 2834195"/>
              <a:gd name="connsiteY6-350" fmla="*/ 87544 h 525256"/>
              <a:gd name="connsiteX7-351" fmla="*/ 2834195 w 2834195"/>
              <a:gd name="connsiteY7-352" fmla="*/ 306399 h 525256"/>
              <a:gd name="connsiteX8-353" fmla="*/ 2834195 w 2834195"/>
              <a:gd name="connsiteY8-354" fmla="*/ 306399 h 525256"/>
              <a:gd name="connsiteX9-355" fmla="*/ 2834195 w 2834195"/>
              <a:gd name="connsiteY9-356" fmla="*/ 437713 h 525256"/>
              <a:gd name="connsiteX10-357" fmla="*/ 2834195 w 2834195"/>
              <a:gd name="connsiteY10-358" fmla="*/ 437712 h 525256"/>
              <a:gd name="connsiteX11-359" fmla="*/ 2746651 w 2834195"/>
              <a:gd name="connsiteY11-360" fmla="*/ 525256 h 525256"/>
              <a:gd name="connsiteX12-361" fmla="*/ 1245298 w 2834195"/>
              <a:gd name="connsiteY12-362" fmla="*/ 525256 h 525256"/>
              <a:gd name="connsiteX13-363" fmla="*/ 564342 w 2834195"/>
              <a:gd name="connsiteY13-364" fmla="*/ 525256 h 525256"/>
              <a:gd name="connsiteX14-365" fmla="*/ 564342 w 2834195"/>
              <a:gd name="connsiteY14-366" fmla="*/ 525256 h 525256"/>
              <a:gd name="connsiteX15-367" fmla="*/ 197915 w 2834195"/>
              <a:gd name="connsiteY15-368" fmla="*/ 525256 h 525256"/>
              <a:gd name="connsiteX16-369" fmla="*/ 110371 w 2834195"/>
              <a:gd name="connsiteY16-370" fmla="*/ 437712 h 525256"/>
              <a:gd name="connsiteX17-371" fmla="*/ 110371 w 2834195"/>
              <a:gd name="connsiteY17-372" fmla="*/ 310078 h 525256"/>
              <a:gd name="connsiteX18-373" fmla="*/ 0 w 2834195"/>
              <a:gd name="connsiteY18-374" fmla="*/ 269864 h 525256"/>
              <a:gd name="connsiteX19-375" fmla="*/ 110371 w 2834195"/>
              <a:gd name="connsiteY19-376" fmla="*/ 211149 h 525256"/>
              <a:gd name="connsiteX20-377" fmla="*/ 110371 w 2834195"/>
              <a:gd name="connsiteY20-378" fmla="*/ 87544 h 525256"/>
              <a:gd name="connsiteX0-379" fmla="*/ 110371 w 2834195"/>
              <a:gd name="connsiteY0-380" fmla="*/ 87544 h 525256"/>
              <a:gd name="connsiteX1-381" fmla="*/ 197915 w 2834195"/>
              <a:gd name="connsiteY1-382" fmla="*/ 0 h 525256"/>
              <a:gd name="connsiteX2-383" fmla="*/ 564342 w 2834195"/>
              <a:gd name="connsiteY2-384" fmla="*/ 0 h 525256"/>
              <a:gd name="connsiteX3-385" fmla="*/ 564342 w 2834195"/>
              <a:gd name="connsiteY3-386" fmla="*/ 0 h 525256"/>
              <a:gd name="connsiteX4-387" fmla="*/ 1245298 w 2834195"/>
              <a:gd name="connsiteY4-388" fmla="*/ 0 h 525256"/>
              <a:gd name="connsiteX5-389" fmla="*/ 2746651 w 2834195"/>
              <a:gd name="connsiteY5-390" fmla="*/ 0 h 525256"/>
              <a:gd name="connsiteX6-391" fmla="*/ 2834195 w 2834195"/>
              <a:gd name="connsiteY6-392" fmla="*/ 87544 h 525256"/>
              <a:gd name="connsiteX7-393" fmla="*/ 2834195 w 2834195"/>
              <a:gd name="connsiteY7-394" fmla="*/ 306399 h 525256"/>
              <a:gd name="connsiteX8-395" fmla="*/ 2834195 w 2834195"/>
              <a:gd name="connsiteY8-396" fmla="*/ 306399 h 525256"/>
              <a:gd name="connsiteX9-397" fmla="*/ 2834195 w 2834195"/>
              <a:gd name="connsiteY9-398" fmla="*/ 437713 h 525256"/>
              <a:gd name="connsiteX10-399" fmla="*/ 2834195 w 2834195"/>
              <a:gd name="connsiteY10-400" fmla="*/ 437712 h 525256"/>
              <a:gd name="connsiteX11-401" fmla="*/ 2746651 w 2834195"/>
              <a:gd name="connsiteY11-402" fmla="*/ 525256 h 525256"/>
              <a:gd name="connsiteX12-403" fmla="*/ 1245298 w 2834195"/>
              <a:gd name="connsiteY12-404" fmla="*/ 525256 h 525256"/>
              <a:gd name="connsiteX13-405" fmla="*/ 564342 w 2834195"/>
              <a:gd name="connsiteY13-406" fmla="*/ 525256 h 525256"/>
              <a:gd name="connsiteX14-407" fmla="*/ 564342 w 2834195"/>
              <a:gd name="connsiteY14-408" fmla="*/ 525256 h 525256"/>
              <a:gd name="connsiteX15-409" fmla="*/ 197915 w 2834195"/>
              <a:gd name="connsiteY15-410" fmla="*/ 525256 h 525256"/>
              <a:gd name="connsiteX16-411" fmla="*/ 110371 w 2834195"/>
              <a:gd name="connsiteY16-412" fmla="*/ 437712 h 525256"/>
              <a:gd name="connsiteX17-413" fmla="*/ 110371 w 2834195"/>
              <a:gd name="connsiteY17-414" fmla="*/ 321508 h 525256"/>
              <a:gd name="connsiteX18-415" fmla="*/ 0 w 2834195"/>
              <a:gd name="connsiteY18-416" fmla="*/ 269864 h 525256"/>
              <a:gd name="connsiteX19-417" fmla="*/ 110371 w 2834195"/>
              <a:gd name="connsiteY19-418" fmla="*/ 211149 h 525256"/>
              <a:gd name="connsiteX20-419" fmla="*/ 110371 w 2834195"/>
              <a:gd name="connsiteY20-420" fmla="*/ 87544 h 525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2834195" h="525256">
                <a:moveTo>
                  <a:pt x="110371" y="87544"/>
                </a:moveTo>
                <a:cubicBezTo>
                  <a:pt x="110371" y="39195"/>
                  <a:pt x="149566" y="0"/>
                  <a:pt x="197915" y="0"/>
                </a:cubicBezTo>
                <a:lnTo>
                  <a:pt x="564342" y="0"/>
                </a:lnTo>
                <a:lnTo>
                  <a:pt x="564342" y="0"/>
                </a:lnTo>
                <a:lnTo>
                  <a:pt x="1245298" y="0"/>
                </a:lnTo>
                <a:lnTo>
                  <a:pt x="2746651" y="0"/>
                </a:lnTo>
                <a:cubicBezTo>
                  <a:pt x="2795000" y="0"/>
                  <a:pt x="2834195" y="39195"/>
                  <a:pt x="2834195" y="87544"/>
                </a:cubicBezTo>
                <a:lnTo>
                  <a:pt x="2834195" y="306399"/>
                </a:lnTo>
                <a:lnTo>
                  <a:pt x="2834195" y="306399"/>
                </a:lnTo>
                <a:lnTo>
                  <a:pt x="2834195" y="437713"/>
                </a:lnTo>
                <a:lnTo>
                  <a:pt x="2834195" y="437712"/>
                </a:lnTo>
                <a:cubicBezTo>
                  <a:pt x="2834195" y="486061"/>
                  <a:pt x="2795000" y="525256"/>
                  <a:pt x="2746651" y="525256"/>
                </a:cubicBezTo>
                <a:lnTo>
                  <a:pt x="1245298" y="525256"/>
                </a:lnTo>
                <a:lnTo>
                  <a:pt x="564342" y="525256"/>
                </a:lnTo>
                <a:lnTo>
                  <a:pt x="564342" y="525256"/>
                </a:lnTo>
                <a:lnTo>
                  <a:pt x="197915" y="525256"/>
                </a:lnTo>
                <a:cubicBezTo>
                  <a:pt x="149566" y="525256"/>
                  <a:pt x="110371" y="486061"/>
                  <a:pt x="110371" y="437712"/>
                </a:cubicBezTo>
                <a:lnTo>
                  <a:pt x="110371" y="321508"/>
                </a:lnTo>
                <a:lnTo>
                  <a:pt x="0" y="269864"/>
                </a:lnTo>
                <a:lnTo>
                  <a:pt x="110371" y="211149"/>
                </a:lnTo>
                <a:lnTo>
                  <a:pt x="110371" y="87544"/>
                </a:lnTo>
                <a:close/>
              </a:path>
            </a:pathLst>
          </a:custGeom>
          <a:noFill/>
          <a:ln>
            <a:solidFill>
              <a:schemeClr val="accent1">
                <a:lumMod val="40000"/>
                <a:lumOff val="6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rmAutofit/>
          </a:bodyPr>
          <a:lstStyle/>
          <a:p>
            <a:pPr algn="ctr"/>
            <a:endParaRPr lang="zh-CN" altLang="en-US" b="1">
              <a:solidFill>
                <a:schemeClr val="tx1"/>
              </a:solidFill>
              <a:latin typeface="汉仪润圆-65简" panose="00020600040101010101" pitchFamily="18" charset="-122"/>
              <a:ea typeface="汉仪润圆-65简" panose="00020600040101010101" pitchFamily="18" charset="-122"/>
            </a:endParaRPr>
          </a:p>
        </p:txBody>
      </p:sp>
      <p:sp>
        <p:nvSpPr>
          <p:cNvPr id="56" name="Shape8"/>
          <p:cNvSpPr txBox="1"/>
          <p:nvPr>
            <p:custDataLst>
              <p:tags r:id="rId15"/>
            </p:custDataLst>
          </p:nvPr>
        </p:nvSpPr>
        <p:spPr>
          <a:xfrm>
            <a:off x="2738755" y="1619250"/>
            <a:ext cx="1678305" cy="461645"/>
          </a:xfrm>
          <a:prstGeom prst="rect">
            <a:avLst/>
          </a:prstGeom>
          <a:noFill/>
        </p:spPr>
        <p:txBody>
          <a:bodyPr wrap="square" rtlCol="0" anchor="ctr" anchorCtr="0">
            <a:normAutofit fontScale="600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effectLst/>
                <a:uLnTx/>
                <a:uFillTx/>
                <a:latin typeface="汉仪润圆-65简" panose="00020600040101010101" pitchFamily="18" charset="-122"/>
                <a:ea typeface="汉仪润圆-65简" panose="00020600040101010101" pitchFamily="18" charset="-122"/>
                <a:sym typeface="微软雅黑" panose="020B0503020204020204" pitchFamily="34" charset="-122"/>
              </a:rPr>
              <a:t>强大的粉丝凝聚力</a:t>
            </a:r>
            <a:endParaRPr kumimoji="0" lang="en-US" altLang="zh-CN" sz="2400" b="1" i="0" u="none" strike="noStrike" kern="1200" cap="none" spc="0" normalizeH="0" baseline="0" noProof="0" dirty="0">
              <a:ln>
                <a:noFill/>
              </a:ln>
              <a:effectLst/>
              <a:uLnTx/>
              <a:uFillTx/>
              <a:latin typeface="汉仪润圆-65简" panose="00020600040101010101" pitchFamily="18" charset="-122"/>
              <a:ea typeface="汉仪润圆-65简" panose="00020600040101010101" pitchFamily="18" charset="-122"/>
              <a:sym typeface="微软雅黑" panose="020B0503020204020204" pitchFamily="34" charset="-122"/>
            </a:endParaRPr>
          </a:p>
        </p:txBody>
      </p:sp>
      <p:sp>
        <p:nvSpPr>
          <p:cNvPr id="57" name="Shape9"/>
          <p:cNvSpPr txBox="1"/>
          <p:nvPr>
            <p:custDataLst>
              <p:tags r:id="rId16"/>
            </p:custDataLst>
          </p:nvPr>
        </p:nvSpPr>
        <p:spPr>
          <a:xfrm>
            <a:off x="1009650" y="1736090"/>
            <a:ext cx="1584325" cy="461645"/>
          </a:xfrm>
          <a:prstGeom prst="rect">
            <a:avLst/>
          </a:prstGeom>
          <a:noFill/>
        </p:spPr>
        <p:txBody>
          <a:bodyPr wrap="square" rtlCol="0" anchor="ctr" anchorCtr="0">
            <a:normAutofit fontScale="600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微软雅黑" panose="020B0503020204020204" pitchFamily="34" charset="-122"/>
              </a:rPr>
              <a:t>丰富的内容营销 </a:t>
            </a:r>
            <a:endParaRPr kumimoji="0" lang="en-US" altLang="zh-CN" sz="2400" b="1" i="0" u="none" strike="noStrike" kern="1200" cap="none" spc="0" normalizeH="0" baseline="0" noProof="0" dirty="0">
              <a:ln>
                <a:noFill/>
              </a:ln>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微软雅黑" panose="020B0503020204020204" pitchFamily="34" charset="-122"/>
            </a:endParaRPr>
          </a:p>
        </p:txBody>
      </p:sp>
      <p:sp>
        <p:nvSpPr>
          <p:cNvPr id="58" name="Shape10"/>
          <p:cNvSpPr txBox="1"/>
          <p:nvPr>
            <p:custDataLst>
              <p:tags r:id="rId17"/>
            </p:custDataLst>
          </p:nvPr>
        </p:nvSpPr>
        <p:spPr>
          <a:xfrm>
            <a:off x="563880" y="3647440"/>
            <a:ext cx="1623695" cy="461645"/>
          </a:xfrm>
          <a:prstGeom prst="rect">
            <a:avLst/>
          </a:prstGeom>
          <a:noFill/>
        </p:spPr>
        <p:txBody>
          <a:bodyPr wrap="square" rtlCol="0" anchor="ctr" anchorCtr="0">
            <a:normAutofit fontScale="600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effectLst/>
                <a:uLnTx/>
                <a:uFillTx/>
                <a:latin typeface="汉仪润圆-65简" panose="00020600040101010101" pitchFamily="18" charset="-122"/>
                <a:ea typeface="汉仪润圆-65简" panose="00020600040101010101" pitchFamily="18" charset="-122"/>
                <a:sym typeface="微软雅黑" panose="020B0503020204020204" pitchFamily="34" charset="-122"/>
              </a:rPr>
              <a:t>高度的用户参与 </a:t>
            </a:r>
            <a:endParaRPr kumimoji="0" lang="en-US" altLang="zh-CN" sz="2400" b="1" i="0" u="none" strike="noStrike" kern="1200" cap="none" spc="0" normalizeH="0" baseline="0" noProof="0" dirty="0">
              <a:ln>
                <a:noFill/>
              </a:ln>
              <a:effectLst/>
              <a:uLnTx/>
              <a:uFillTx/>
              <a:latin typeface="汉仪润圆-65简" panose="00020600040101010101" pitchFamily="18" charset="-122"/>
              <a:ea typeface="汉仪润圆-65简" panose="00020600040101010101" pitchFamily="18" charset="-122"/>
              <a:sym typeface="微软雅黑" panose="020B0503020204020204" pitchFamily="34" charset="-122"/>
            </a:endParaRPr>
          </a:p>
        </p:txBody>
      </p:sp>
      <p:sp>
        <p:nvSpPr>
          <p:cNvPr id="59" name="TextBox 9"/>
          <p:cNvSpPr txBox="1"/>
          <p:nvPr>
            <p:custDataLst>
              <p:tags r:id="rId18"/>
            </p:custDataLst>
          </p:nvPr>
        </p:nvSpPr>
        <p:spPr>
          <a:xfrm>
            <a:off x="3622040" y="4430395"/>
            <a:ext cx="2465705" cy="398780"/>
          </a:xfrm>
          <a:prstGeom prst="rect">
            <a:avLst/>
          </a:prstGeom>
          <a:noFill/>
        </p:spPr>
        <p:txBody>
          <a:bodyPr wrap="square" rtlCol="0">
            <a:sp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dirty="0">
                <a:cs typeface="汉仪润圆-65简" panose="00020600040101010101" pitchFamily="18" charset="-122"/>
                <a:sym typeface="汉仪润圆-65简" panose="00020600040101010101" pitchFamily="18" charset="-122"/>
              </a:rPr>
              <a:t>小米网络营销</a:t>
            </a:r>
            <a:r>
              <a:rPr lang="zh-CN" altLang="en-US" dirty="0">
                <a:cs typeface="汉仪润圆-65简" panose="00020600040101010101" pitchFamily="18" charset="-122"/>
                <a:sym typeface="汉仪润圆-65简" panose="00020600040101010101" pitchFamily="18" charset="-122"/>
              </a:rPr>
              <a:t>劣势</a:t>
            </a:r>
            <a:endParaRPr lang="zh-CN" altLang="en-US" dirty="0">
              <a:cs typeface="汉仪润圆-65简" panose="00020600040101010101" pitchFamily="18" charset="-122"/>
              <a:sym typeface="汉仪润圆-65简" panose="00020600040101010101" pitchFamily="18" charset="-122"/>
            </a:endParaRPr>
          </a:p>
        </p:txBody>
      </p:sp>
      <p:sp>
        <p:nvSpPr>
          <p:cNvPr id="60" name="Text3"/>
          <p:cNvSpPr/>
          <p:nvPr>
            <p:custDataLst>
              <p:tags r:id="rId19"/>
            </p:custDataLst>
          </p:nvPr>
        </p:nvSpPr>
        <p:spPr>
          <a:xfrm flipH="1">
            <a:off x="1123653" y="5957588"/>
            <a:ext cx="1614786" cy="525256"/>
          </a:xfrm>
          <a:custGeom>
            <a:avLst/>
            <a:gdLst>
              <a:gd name="connsiteX0" fmla="*/ 0 w 2723824"/>
              <a:gd name="connsiteY0" fmla="*/ 87544 h 525256"/>
              <a:gd name="connsiteX1" fmla="*/ 87544 w 2723824"/>
              <a:gd name="connsiteY1" fmla="*/ 0 h 525256"/>
              <a:gd name="connsiteX2" fmla="*/ 453971 w 2723824"/>
              <a:gd name="connsiteY2" fmla="*/ 0 h 525256"/>
              <a:gd name="connsiteX3" fmla="*/ 453971 w 2723824"/>
              <a:gd name="connsiteY3" fmla="*/ 0 h 525256"/>
              <a:gd name="connsiteX4" fmla="*/ 1134927 w 2723824"/>
              <a:gd name="connsiteY4" fmla="*/ 0 h 525256"/>
              <a:gd name="connsiteX5" fmla="*/ 2636280 w 2723824"/>
              <a:gd name="connsiteY5" fmla="*/ 0 h 525256"/>
              <a:gd name="connsiteX6" fmla="*/ 2723824 w 2723824"/>
              <a:gd name="connsiteY6" fmla="*/ 87544 h 525256"/>
              <a:gd name="connsiteX7" fmla="*/ 2723824 w 2723824"/>
              <a:gd name="connsiteY7" fmla="*/ 306399 h 525256"/>
              <a:gd name="connsiteX8" fmla="*/ 2723824 w 2723824"/>
              <a:gd name="connsiteY8" fmla="*/ 306399 h 525256"/>
              <a:gd name="connsiteX9" fmla="*/ 2723824 w 2723824"/>
              <a:gd name="connsiteY9" fmla="*/ 437713 h 525256"/>
              <a:gd name="connsiteX10" fmla="*/ 2723824 w 2723824"/>
              <a:gd name="connsiteY10" fmla="*/ 437712 h 525256"/>
              <a:gd name="connsiteX11" fmla="*/ 2636280 w 2723824"/>
              <a:gd name="connsiteY11" fmla="*/ 525256 h 525256"/>
              <a:gd name="connsiteX12" fmla="*/ 1134927 w 2723824"/>
              <a:gd name="connsiteY12" fmla="*/ 525256 h 525256"/>
              <a:gd name="connsiteX13" fmla="*/ 453971 w 2723824"/>
              <a:gd name="connsiteY13" fmla="*/ 525256 h 525256"/>
              <a:gd name="connsiteX14" fmla="*/ 453971 w 2723824"/>
              <a:gd name="connsiteY14" fmla="*/ 525256 h 525256"/>
              <a:gd name="connsiteX15" fmla="*/ 87544 w 2723824"/>
              <a:gd name="connsiteY15" fmla="*/ 525256 h 525256"/>
              <a:gd name="connsiteX16" fmla="*/ 0 w 2723824"/>
              <a:gd name="connsiteY16" fmla="*/ 437712 h 525256"/>
              <a:gd name="connsiteX17" fmla="*/ 0 w 2723824"/>
              <a:gd name="connsiteY17" fmla="*/ 437713 h 525256"/>
              <a:gd name="connsiteX18" fmla="*/ -266581 w 2723824"/>
              <a:gd name="connsiteY18" fmla="*/ 267959 h 525256"/>
              <a:gd name="connsiteX19" fmla="*/ 0 w 2723824"/>
              <a:gd name="connsiteY19" fmla="*/ 306399 h 525256"/>
              <a:gd name="connsiteX20" fmla="*/ 0 w 2723824"/>
              <a:gd name="connsiteY20" fmla="*/ 87544 h 525256"/>
              <a:gd name="connsiteX0-1" fmla="*/ 266581 w 2990405"/>
              <a:gd name="connsiteY0-2" fmla="*/ 87544 h 525256"/>
              <a:gd name="connsiteX1-3" fmla="*/ 354125 w 2990405"/>
              <a:gd name="connsiteY1-4" fmla="*/ 0 h 525256"/>
              <a:gd name="connsiteX2-5" fmla="*/ 720552 w 2990405"/>
              <a:gd name="connsiteY2-6" fmla="*/ 0 h 525256"/>
              <a:gd name="connsiteX3-7" fmla="*/ 720552 w 2990405"/>
              <a:gd name="connsiteY3-8" fmla="*/ 0 h 525256"/>
              <a:gd name="connsiteX4-9" fmla="*/ 1401508 w 2990405"/>
              <a:gd name="connsiteY4-10" fmla="*/ 0 h 525256"/>
              <a:gd name="connsiteX5-11" fmla="*/ 2902861 w 2990405"/>
              <a:gd name="connsiteY5-12" fmla="*/ 0 h 525256"/>
              <a:gd name="connsiteX6-13" fmla="*/ 2990405 w 2990405"/>
              <a:gd name="connsiteY6-14" fmla="*/ 87544 h 525256"/>
              <a:gd name="connsiteX7-15" fmla="*/ 2990405 w 2990405"/>
              <a:gd name="connsiteY7-16" fmla="*/ 306399 h 525256"/>
              <a:gd name="connsiteX8-17" fmla="*/ 2990405 w 2990405"/>
              <a:gd name="connsiteY8-18" fmla="*/ 306399 h 525256"/>
              <a:gd name="connsiteX9-19" fmla="*/ 2990405 w 2990405"/>
              <a:gd name="connsiteY9-20" fmla="*/ 437713 h 525256"/>
              <a:gd name="connsiteX10-21" fmla="*/ 2990405 w 2990405"/>
              <a:gd name="connsiteY10-22" fmla="*/ 437712 h 525256"/>
              <a:gd name="connsiteX11-23" fmla="*/ 2902861 w 2990405"/>
              <a:gd name="connsiteY11-24" fmla="*/ 525256 h 525256"/>
              <a:gd name="connsiteX12-25" fmla="*/ 1401508 w 2990405"/>
              <a:gd name="connsiteY12-26" fmla="*/ 525256 h 525256"/>
              <a:gd name="connsiteX13-27" fmla="*/ 720552 w 2990405"/>
              <a:gd name="connsiteY13-28" fmla="*/ 525256 h 525256"/>
              <a:gd name="connsiteX14-29" fmla="*/ 720552 w 2990405"/>
              <a:gd name="connsiteY14-30" fmla="*/ 525256 h 525256"/>
              <a:gd name="connsiteX15-31" fmla="*/ 354125 w 2990405"/>
              <a:gd name="connsiteY15-32" fmla="*/ 525256 h 525256"/>
              <a:gd name="connsiteX16-33" fmla="*/ 266581 w 2990405"/>
              <a:gd name="connsiteY16-34" fmla="*/ 437712 h 525256"/>
              <a:gd name="connsiteX17-35" fmla="*/ 258961 w 2990405"/>
              <a:gd name="connsiteY17-36" fmla="*/ 346273 h 525256"/>
              <a:gd name="connsiteX18-37" fmla="*/ 0 w 2990405"/>
              <a:gd name="connsiteY18-38" fmla="*/ 267959 h 525256"/>
              <a:gd name="connsiteX19-39" fmla="*/ 266581 w 2990405"/>
              <a:gd name="connsiteY19-40" fmla="*/ 306399 h 525256"/>
              <a:gd name="connsiteX20-41" fmla="*/ 266581 w 2990405"/>
              <a:gd name="connsiteY20-42" fmla="*/ 87544 h 525256"/>
              <a:gd name="connsiteX0-43" fmla="*/ 266581 w 2990405"/>
              <a:gd name="connsiteY0-44" fmla="*/ 87544 h 525256"/>
              <a:gd name="connsiteX1-45" fmla="*/ 354125 w 2990405"/>
              <a:gd name="connsiteY1-46" fmla="*/ 0 h 525256"/>
              <a:gd name="connsiteX2-47" fmla="*/ 720552 w 2990405"/>
              <a:gd name="connsiteY2-48" fmla="*/ 0 h 525256"/>
              <a:gd name="connsiteX3-49" fmla="*/ 720552 w 2990405"/>
              <a:gd name="connsiteY3-50" fmla="*/ 0 h 525256"/>
              <a:gd name="connsiteX4-51" fmla="*/ 1401508 w 2990405"/>
              <a:gd name="connsiteY4-52" fmla="*/ 0 h 525256"/>
              <a:gd name="connsiteX5-53" fmla="*/ 2902861 w 2990405"/>
              <a:gd name="connsiteY5-54" fmla="*/ 0 h 525256"/>
              <a:gd name="connsiteX6-55" fmla="*/ 2990405 w 2990405"/>
              <a:gd name="connsiteY6-56" fmla="*/ 87544 h 525256"/>
              <a:gd name="connsiteX7-57" fmla="*/ 2990405 w 2990405"/>
              <a:gd name="connsiteY7-58" fmla="*/ 306399 h 525256"/>
              <a:gd name="connsiteX8-59" fmla="*/ 2990405 w 2990405"/>
              <a:gd name="connsiteY8-60" fmla="*/ 306399 h 525256"/>
              <a:gd name="connsiteX9-61" fmla="*/ 2990405 w 2990405"/>
              <a:gd name="connsiteY9-62" fmla="*/ 437713 h 525256"/>
              <a:gd name="connsiteX10-63" fmla="*/ 2990405 w 2990405"/>
              <a:gd name="connsiteY10-64" fmla="*/ 437712 h 525256"/>
              <a:gd name="connsiteX11-65" fmla="*/ 2902861 w 2990405"/>
              <a:gd name="connsiteY11-66" fmla="*/ 525256 h 525256"/>
              <a:gd name="connsiteX12-67" fmla="*/ 1401508 w 2990405"/>
              <a:gd name="connsiteY12-68" fmla="*/ 525256 h 525256"/>
              <a:gd name="connsiteX13-69" fmla="*/ 720552 w 2990405"/>
              <a:gd name="connsiteY13-70" fmla="*/ 525256 h 525256"/>
              <a:gd name="connsiteX14-71" fmla="*/ 720552 w 2990405"/>
              <a:gd name="connsiteY14-72" fmla="*/ 525256 h 525256"/>
              <a:gd name="connsiteX15-73" fmla="*/ 354125 w 2990405"/>
              <a:gd name="connsiteY15-74" fmla="*/ 525256 h 525256"/>
              <a:gd name="connsiteX16-75" fmla="*/ 266581 w 2990405"/>
              <a:gd name="connsiteY16-76" fmla="*/ 437712 h 525256"/>
              <a:gd name="connsiteX17-77" fmla="*/ 258961 w 2990405"/>
              <a:gd name="connsiteY17-78" fmla="*/ 346273 h 525256"/>
              <a:gd name="connsiteX18-79" fmla="*/ 0 w 2990405"/>
              <a:gd name="connsiteY18-80" fmla="*/ 267959 h 525256"/>
              <a:gd name="connsiteX19-81" fmla="*/ 264676 w 2990405"/>
              <a:gd name="connsiteY19-82" fmla="*/ 251154 h 525256"/>
              <a:gd name="connsiteX20-83" fmla="*/ 266581 w 2990405"/>
              <a:gd name="connsiteY20-84" fmla="*/ 87544 h 525256"/>
              <a:gd name="connsiteX0-85" fmla="*/ 135136 w 2858960"/>
              <a:gd name="connsiteY0-86" fmla="*/ 87544 h 525256"/>
              <a:gd name="connsiteX1-87" fmla="*/ 222680 w 2858960"/>
              <a:gd name="connsiteY1-88" fmla="*/ 0 h 525256"/>
              <a:gd name="connsiteX2-89" fmla="*/ 589107 w 2858960"/>
              <a:gd name="connsiteY2-90" fmla="*/ 0 h 525256"/>
              <a:gd name="connsiteX3-91" fmla="*/ 589107 w 2858960"/>
              <a:gd name="connsiteY3-92" fmla="*/ 0 h 525256"/>
              <a:gd name="connsiteX4-93" fmla="*/ 1270063 w 2858960"/>
              <a:gd name="connsiteY4-94" fmla="*/ 0 h 525256"/>
              <a:gd name="connsiteX5-95" fmla="*/ 2771416 w 2858960"/>
              <a:gd name="connsiteY5-96" fmla="*/ 0 h 525256"/>
              <a:gd name="connsiteX6-97" fmla="*/ 2858960 w 2858960"/>
              <a:gd name="connsiteY6-98" fmla="*/ 87544 h 525256"/>
              <a:gd name="connsiteX7-99" fmla="*/ 2858960 w 2858960"/>
              <a:gd name="connsiteY7-100" fmla="*/ 306399 h 525256"/>
              <a:gd name="connsiteX8-101" fmla="*/ 2858960 w 2858960"/>
              <a:gd name="connsiteY8-102" fmla="*/ 306399 h 525256"/>
              <a:gd name="connsiteX9-103" fmla="*/ 2858960 w 2858960"/>
              <a:gd name="connsiteY9-104" fmla="*/ 437713 h 525256"/>
              <a:gd name="connsiteX10-105" fmla="*/ 2858960 w 2858960"/>
              <a:gd name="connsiteY10-106" fmla="*/ 437712 h 525256"/>
              <a:gd name="connsiteX11-107" fmla="*/ 2771416 w 2858960"/>
              <a:gd name="connsiteY11-108" fmla="*/ 525256 h 525256"/>
              <a:gd name="connsiteX12-109" fmla="*/ 1270063 w 2858960"/>
              <a:gd name="connsiteY12-110" fmla="*/ 525256 h 525256"/>
              <a:gd name="connsiteX13-111" fmla="*/ 589107 w 2858960"/>
              <a:gd name="connsiteY13-112" fmla="*/ 525256 h 525256"/>
              <a:gd name="connsiteX14-113" fmla="*/ 589107 w 2858960"/>
              <a:gd name="connsiteY14-114" fmla="*/ 525256 h 525256"/>
              <a:gd name="connsiteX15-115" fmla="*/ 222680 w 2858960"/>
              <a:gd name="connsiteY15-116" fmla="*/ 525256 h 525256"/>
              <a:gd name="connsiteX16-117" fmla="*/ 135136 w 2858960"/>
              <a:gd name="connsiteY16-118" fmla="*/ 437712 h 525256"/>
              <a:gd name="connsiteX17-119" fmla="*/ 127516 w 2858960"/>
              <a:gd name="connsiteY17-120" fmla="*/ 346273 h 525256"/>
              <a:gd name="connsiteX18-121" fmla="*/ 0 w 2858960"/>
              <a:gd name="connsiteY18-122" fmla="*/ 302249 h 525256"/>
              <a:gd name="connsiteX19-123" fmla="*/ 133231 w 2858960"/>
              <a:gd name="connsiteY19-124" fmla="*/ 251154 h 525256"/>
              <a:gd name="connsiteX20-125" fmla="*/ 135136 w 2858960"/>
              <a:gd name="connsiteY20-126" fmla="*/ 87544 h 525256"/>
              <a:gd name="connsiteX0-127" fmla="*/ 135136 w 2858960"/>
              <a:gd name="connsiteY0-128" fmla="*/ 87544 h 525256"/>
              <a:gd name="connsiteX1-129" fmla="*/ 222680 w 2858960"/>
              <a:gd name="connsiteY1-130" fmla="*/ 0 h 525256"/>
              <a:gd name="connsiteX2-131" fmla="*/ 589107 w 2858960"/>
              <a:gd name="connsiteY2-132" fmla="*/ 0 h 525256"/>
              <a:gd name="connsiteX3-133" fmla="*/ 589107 w 2858960"/>
              <a:gd name="connsiteY3-134" fmla="*/ 0 h 525256"/>
              <a:gd name="connsiteX4-135" fmla="*/ 1270063 w 2858960"/>
              <a:gd name="connsiteY4-136" fmla="*/ 0 h 525256"/>
              <a:gd name="connsiteX5-137" fmla="*/ 2771416 w 2858960"/>
              <a:gd name="connsiteY5-138" fmla="*/ 0 h 525256"/>
              <a:gd name="connsiteX6-139" fmla="*/ 2858960 w 2858960"/>
              <a:gd name="connsiteY6-140" fmla="*/ 87544 h 525256"/>
              <a:gd name="connsiteX7-141" fmla="*/ 2858960 w 2858960"/>
              <a:gd name="connsiteY7-142" fmla="*/ 306399 h 525256"/>
              <a:gd name="connsiteX8-143" fmla="*/ 2858960 w 2858960"/>
              <a:gd name="connsiteY8-144" fmla="*/ 306399 h 525256"/>
              <a:gd name="connsiteX9-145" fmla="*/ 2858960 w 2858960"/>
              <a:gd name="connsiteY9-146" fmla="*/ 437713 h 525256"/>
              <a:gd name="connsiteX10-147" fmla="*/ 2858960 w 2858960"/>
              <a:gd name="connsiteY10-148" fmla="*/ 437712 h 525256"/>
              <a:gd name="connsiteX11-149" fmla="*/ 2771416 w 2858960"/>
              <a:gd name="connsiteY11-150" fmla="*/ 525256 h 525256"/>
              <a:gd name="connsiteX12-151" fmla="*/ 1270063 w 2858960"/>
              <a:gd name="connsiteY12-152" fmla="*/ 525256 h 525256"/>
              <a:gd name="connsiteX13-153" fmla="*/ 589107 w 2858960"/>
              <a:gd name="connsiteY13-154" fmla="*/ 525256 h 525256"/>
              <a:gd name="connsiteX14-155" fmla="*/ 589107 w 2858960"/>
              <a:gd name="connsiteY14-156" fmla="*/ 525256 h 525256"/>
              <a:gd name="connsiteX15-157" fmla="*/ 222680 w 2858960"/>
              <a:gd name="connsiteY15-158" fmla="*/ 525256 h 525256"/>
              <a:gd name="connsiteX16-159" fmla="*/ 135136 w 2858960"/>
              <a:gd name="connsiteY16-160" fmla="*/ 437712 h 525256"/>
              <a:gd name="connsiteX17-161" fmla="*/ 135136 w 2858960"/>
              <a:gd name="connsiteY17-162" fmla="*/ 332938 h 525256"/>
              <a:gd name="connsiteX18-163" fmla="*/ 0 w 2858960"/>
              <a:gd name="connsiteY18-164" fmla="*/ 302249 h 525256"/>
              <a:gd name="connsiteX19-165" fmla="*/ 133231 w 2858960"/>
              <a:gd name="connsiteY19-166" fmla="*/ 251154 h 525256"/>
              <a:gd name="connsiteX20-167" fmla="*/ 135136 w 2858960"/>
              <a:gd name="connsiteY20-168" fmla="*/ 87544 h 525256"/>
              <a:gd name="connsiteX0-169" fmla="*/ 110371 w 2834195"/>
              <a:gd name="connsiteY0-170" fmla="*/ 87544 h 525256"/>
              <a:gd name="connsiteX1-171" fmla="*/ 197915 w 2834195"/>
              <a:gd name="connsiteY1-172" fmla="*/ 0 h 525256"/>
              <a:gd name="connsiteX2-173" fmla="*/ 564342 w 2834195"/>
              <a:gd name="connsiteY2-174" fmla="*/ 0 h 525256"/>
              <a:gd name="connsiteX3-175" fmla="*/ 564342 w 2834195"/>
              <a:gd name="connsiteY3-176" fmla="*/ 0 h 525256"/>
              <a:gd name="connsiteX4-177" fmla="*/ 1245298 w 2834195"/>
              <a:gd name="connsiteY4-178" fmla="*/ 0 h 525256"/>
              <a:gd name="connsiteX5-179" fmla="*/ 2746651 w 2834195"/>
              <a:gd name="connsiteY5-180" fmla="*/ 0 h 525256"/>
              <a:gd name="connsiteX6-181" fmla="*/ 2834195 w 2834195"/>
              <a:gd name="connsiteY6-182" fmla="*/ 87544 h 525256"/>
              <a:gd name="connsiteX7-183" fmla="*/ 2834195 w 2834195"/>
              <a:gd name="connsiteY7-184" fmla="*/ 306399 h 525256"/>
              <a:gd name="connsiteX8-185" fmla="*/ 2834195 w 2834195"/>
              <a:gd name="connsiteY8-186" fmla="*/ 306399 h 525256"/>
              <a:gd name="connsiteX9-187" fmla="*/ 2834195 w 2834195"/>
              <a:gd name="connsiteY9-188" fmla="*/ 437713 h 525256"/>
              <a:gd name="connsiteX10-189" fmla="*/ 2834195 w 2834195"/>
              <a:gd name="connsiteY10-190" fmla="*/ 437712 h 525256"/>
              <a:gd name="connsiteX11-191" fmla="*/ 2746651 w 2834195"/>
              <a:gd name="connsiteY11-192" fmla="*/ 525256 h 525256"/>
              <a:gd name="connsiteX12-193" fmla="*/ 1245298 w 2834195"/>
              <a:gd name="connsiteY12-194" fmla="*/ 525256 h 525256"/>
              <a:gd name="connsiteX13-195" fmla="*/ 564342 w 2834195"/>
              <a:gd name="connsiteY13-196" fmla="*/ 525256 h 525256"/>
              <a:gd name="connsiteX14-197" fmla="*/ 564342 w 2834195"/>
              <a:gd name="connsiteY14-198" fmla="*/ 525256 h 525256"/>
              <a:gd name="connsiteX15-199" fmla="*/ 197915 w 2834195"/>
              <a:gd name="connsiteY15-200" fmla="*/ 525256 h 525256"/>
              <a:gd name="connsiteX16-201" fmla="*/ 110371 w 2834195"/>
              <a:gd name="connsiteY16-202" fmla="*/ 437712 h 525256"/>
              <a:gd name="connsiteX17-203" fmla="*/ 110371 w 2834195"/>
              <a:gd name="connsiteY17-204" fmla="*/ 332938 h 525256"/>
              <a:gd name="connsiteX18-205" fmla="*/ 0 w 2834195"/>
              <a:gd name="connsiteY18-206" fmla="*/ 287009 h 525256"/>
              <a:gd name="connsiteX19-207" fmla="*/ 108466 w 2834195"/>
              <a:gd name="connsiteY19-208" fmla="*/ 251154 h 525256"/>
              <a:gd name="connsiteX20-209" fmla="*/ 110371 w 2834195"/>
              <a:gd name="connsiteY20-210" fmla="*/ 87544 h 525256"/>
              <a:gd name="connsiteX0-211" fmla="*/ 110371 w 2834195"/>
              <a:gd name="connsiteY0-212" fmla="*/ 87544 h 525256"/>
              <a:gd name="connsiteX1-213" fmla="*/ 197915 w 2834195"/>
              <a:gd name="connsiteY1-214" fmla="*/ 0 h 525256"/>
              <a:gd name="connsiteX2-215" fmla="*/ 564342 w 2834195"/>
              <a:gd name="connsiteY2-216" fmla="*/ 0 h 525256"/>
              <a:gd name="connsiteX3-217" fmla="*/ 564342 w 2834195"/>
              <a:gd name="connsiteY3-218" fmla="*/ 0 h 525256"/>
              <a:gd name="connsiteX4-219" fmla="*/ 1245298 w 2834195"/>
              <a:gd name="connsiteY4-220" fmla="*/ 0 h 525256"/>
              <a:gd name="connsiteX5-221" fmla="*/ 2746651 w 2834195"/>
              <a:gd name="connsiteY5-222" fmla="*/ 0 h 525256"/>
              <a:gd name="connsiteX6-223" fmla="*/ 2834195 w 2834195"/>
              <a:gd name="connsiteY6-224" fmla="*/ 87544 h 525256"/>
              <a:gd name="connsiteX7-225" fmla="*/ 2834195 w 2834195"/>
              <a:gd name="connsiteY7-226" fmla="*/ 306399 h 525256"/>
              <a:gd name="connsiteX8-227" fmla="*/ 2834195 w 2834195"/>
              <a:gd name="connsiteY8-228" fmla="*/ 306399 h 525256"/>
              <a:gd name="connsiteX9-229" fmla="*/ 2834195 w 2834195"/>
              <a:gd name="connsiteY9-230" fmla="*/ 437713 h 525256"/>
              <a:gd name="connsiteX10-231" fmla="*/ 2834195 w 2834195"/>
              <a:gd name="connsiteY10-232" fmla="*/ 437712 h 525256"/>
              <a:gd name="connsiteX11-233" fmla="*/ 2746651 w 2834195"/>
              <a:gd name="connsiteY11-234" fmla="*/ 525256 h 525256"/>
              <a:gd name="connsiteX12-235" fmla="*/ 1245298 w 2834195"/>
              <a:gd name="connsiteY12-236" fmla="*/ 525256 h 525256"/>
              <a:gd name="connsiteX13-237" fmla="*/ 564342 w 2834195"/>
              <a:gd name="connsiteY13-238" fmla="*/ 525256 h 525256"/>
              <a:gd name="connsiteX14-239" fmla="*/ 564342 w 2834195"/>
              <a:gd name="connsiteY14-240" fmla="*/ 525256 h 525256"/>
              <a:gd name="connsiteX15-241" fmla="*/ 197915 w 2834195"/>
              <a:gd name="connsiteY15-242" fmla="*/ 525256 h 525256"/>
              <a:gd name="connsiteX16-243" fmla="*/ 110371 w 2834195"/>
              <a:gd name="connsiteY16-244" fmla="*/ 437712 h 525256"/>
              <a:gd name="connsiteX17-245" fmla="*/ 110371 w 2834195"/>
              <a:gd name="connsiteY17-246" fmla="*/ 332938 h 525256"/>
              <a:gd name="connsiteX18-247" fmla="*/ 0 w 2834195"/>
              <a:gd name="connsiteY18-248" fmla="*/ 287009 h 525256"/>
              <a:gd name="connsiteX19-249" fmla="*/ 110371 w 2834195"/>
              <a:gd name="connsiteY19-250" fmla="*/ 211149 h 525256"/>
              <a:gd name="connsiteX20-251" fmla="*/ 110371 w 2834195"/>
              <a:gd name="connsiteY20-252" fmla="*/ 87544 h 525256"/>
              <a:gd name="connsiteX0-253" fmla="*/ 110371 w 2834195"/>
              <a:gd name="connsiteY0-254" fmla="*/ 87544 h 525256"/>
              <a:gd name="connsiteX1-255" fmla="*/ 197915 w 2834195"/>
              <a:gd name="connsiteY1-256" fmla="*/ 0 h 525256"/>
              <a:gd name="connsiteX2-257" fmla="*/ 564342 w 2834195"/>
              <a:gd name="connsiteY2-258" fmla="*/ 0 h 525256"/>
              <a:gd name="connsiteX3-259" fmla="*/ 564342 w 2834195"/>
              <a:gd name="connsiteY3-260" fmla="*/ 0 h 525256"/>
              <a:gd name="connsiteX4-261" fmla="*/ 1245298 w 2834195"/>
              <a:gd name="connsiteY4-262" fmla="*/ 0 h 525256"/>
              <a:gd name="connsiteX5-263" fmla="*/ 2746651 w 2834195"/>
              <a:gd name="connsiteY5-264" fmla="*/ 0 h 525256"/>
              <a:gd name="connsiteX6-265" fmla="*/ 2834195 w 2834195"/>
              <a:gd name="connsiteY6-266" fmla="*/ 87544 h 525256"/>
              <a:gd name="connsiteX7-267" fmla="*/ 2834195 w 2834195"/>
              <a:gd name="connsiteY7-268" fmla="*/ 306399 h 525256"/>
              <a:gd name="connsiteX8-269" fmla="*/ 2834195 w 2834195"/>
              <a:gd name="connsiteY8-270" fmla="*/ 306399 h 525256"/>
              <a:gd name="connsiteX9-271" fmla="*/ 2834195 w 2834195"/>
              <a:gd name="connsiteY9-272" fmla="*/ 437713 h 525256"/>
              <a:gd name="connsiteX10-273" fmla="*/ 2834195 w 2834195"/>
              <a:gd name="connsiteY10-274" fmla="*/ 437712 h 525256"/>
              <a:gd name="connsiteX11-275" fmla="*/ 2746651 w 2834195"/>
              <a:gd name="connsiteY11-276" fmla="*/ 525256 h 525256"/>
              <a:gd name="connsiteX12-277" fmla="*/ 1245298 w 2834195"/>
              <a:gd name="connsiteY12-278" fmla="*/ 525256 h 525256"/>
              <a:gd name="connsiteX13-279" fmla="*/ 564342 w 2834195"/>
              <a:gd name="connsiteY13-280" fmla="*/ 525256 h 525256"/>
              <a:gd name="connsiteX14-281" fmla="*/ 564342 w 2834195"/>
              <a:gd name="connsiteY14-282" fmla="*/ 525256 h 525256"/>
              <a:gd name="connsiteX15-283" fmla="*/ 197915 w 2834195"/>
              <a:gd name="connsiteY15-284" fmla="*/ 525256 h 525256"/>
              <a:gd name="connsiteX16-285" fmla="*/ 110371 w 2834195"/>
              <a:gd name="connsiteY16-286" fmla="*/ 437712 h 525256"/>
              <a:gd name="connsiteX17-287" fmla="*/ 110371 w 2834195"/>
              <a:gd name="connsiteY17-288" fmla="*/ 294838 h 525256"/>
              <a:gd name="connsiteX18-289" fmla="*/ 0 w 2834195"/>
              <a:gd name="connsiteY18-290" fmla="*/ 287009 h 525256"/>
              <a:gd name="connsiteX19-291" fmla="*/ 110371 w 2834195"/>
              <a:gd name="connsiteY19-292" fmla="*/ 211149 h 525256"/>
              <a:gd name="connsiteX20-293" fmla="*/ 110371 w 2834195"/>
              <a:gd name="connsiteY20-294" fmla="*/ 87544 h 525256"/>
              <a:gd name="connsiteX0-295" fmla="*/ 110371 w 2834195"/>
              <a:gd name="connsiteY0-296" fmla="*/ 87544 h 525256"/>
              <a:gd name="connsiteX1-297" fmla="*/ 197915 w 2834195"/>
              <a:gd name="connsiteY1-298" fmla="*/ 0 h 525256"/>
              <a:gd name="connsiteX2-299" fmla="*/ 564342 w 2834195"/>
              <a:gd name="connsiteY2-300" fmla="*/ 0 h 525256"/>
              <a:gd name="connsiteX3-301" fmla="*/ 564342 w 2834195"/>
              <a:gd name="connsiteY3-302" fmla="*/ 0 h 525256"/>
              <a:gd name="connsiteX4-303" fmla="*/ 1245298 w 2834195"/>
              <a:gd name="connsiteY4-304" fmla="*/ 0 h 525256"/>
              <a:gd name="connsiteX5-305" fmla="*/ 2746651 w 2834195"/>
              <a:gd name="connsiteY5-306" fmla="*/ 0 h 525256"/>
              <a:gd name="connsiteX6-307" fmla="*/ 2834195 w 2834195"/>
              <a:gd name="connsiteY6-308" fmla="*/ 87544 h 525256"/>
              <a:gd name="connsiteX7-309" fmla="*/ 2834195 w 2834195"/>
              <a:gd name="connsiteY7-310" fmla="*/ 306399 h 525256"/>
              <a:gd name="connsiteX8-311" fmla="*/ 2834195 w 2834195"/>
              <a:gd name="connsiteY8-312" fmla="*/ 306399 h 525256"/>
              <a:gd name="connsiteX9-313" fmla="*/ 2834195 w 2834195"/>
              <a:gd name="connsiteY9-314" fmla="*/ 437713 h 525256"/>
              <a:gd name="connsiteX10-315" fmla="*/ 2834195 w 2834195"/>
              <a:gd name="connsiteY10-316" fmla="*/ 437712 h 525256"/>
              <a:gd name="connsiteX11-317" fmla="*/ 2746651 w 2834195"/>
              <a:gd name="connsiteY11-318" fmla="*/ 525256 h 525256"/>
              <a:gd name="connsiteX12-319" fmla="*/ 1245298 w 2834195"/>
              <a:gd name="connsiteY12-320" fmla="*/ 525256 h 525256"/>
              <a:gd name="connsiteX13-321" fmla="*/ 564342 w 2834195"/>
              <a:gd name="connsiteY13-322" fmla="*/ 525256 h 525256"/>
              <a:gd name="connsiteX14-323" fmla="*/ 564342 w 2834195"/>
              <a:gd name="connsiteY14-324" fmla="*/ 525256 h 525256"/>
              <a:gd name="connsiteX15-325" fmla="*/ 197915 w 2834195"/>
              <a:gd name="connsiteY15-326" fmla="*/ 525256 h 525256"/>
              <a:gd name="connsiteX16-327" fmla="*/ 110371 w 2834195"/>
              <a:gd name="connsiteY16-328" fmla="*/ 437712 h 525256"/>
              <a:gd name="connsiteX17-329" fmla="*/ 110371 w 2834195"/>
              <a:gd name="connsiteY17-330" fmla="*/ 294838 h 525256"/>
              <a:gd name="connsiteX18-331" fmla="*/ 0 w 2834195"/>
              <a:gd name="connsiteY18-332" fmla="*/ 269864 h 525256"/>
              <a:gd name="connsiteX19-333" fmla="*/ 110371 w 2834195"/>
              <a:gd name="connsiteY19-334" fmla="*/ 211149 h 525256"/>
              <a:gd name="connsiteX20-335" fmla="*/ 110371 w 2834195"/>
              <a:gd name="connsiteY20-336" fmla="*/ 87544 h 525256"/>
              <a:gd name="connsiteX0-337" fmla="*/ 110371 w 2834195"/>
              <a:gd name="connsiteY0-338" fmla="*/ 87544 h 525256"/>
              <a:gd name="connsiteX1-339" fmla="*/ 197915 w 2834195"/>
              <a:gd name="connsiteY1-340" fmla="*/ 0 h 525256"/>
              <a:gd name="connsiteX2-341" fmla="*/ 564342 w 2834195"/>
              <a:gd name="connsiteY2-342" fmla="*/ 0 h 525256"/>
              <a:gd name="connsiteX3-343" fmla="*/ 564342 w 2834195"/>
              <a:gd name="connsiteY3-344" fmla="*/ 0 h 525256"/>
              <a:gd name="connsiteX4-345" fmla="*/ 1245298 w 2834195"/>
              <a:gd name="connsiteY4-346" fmla="*/ 0 h 525256"/>
              <a:gd name="connsiteX5-347" fmla="*/ 2746651 w 2834195"/>
              <a:gd name="connsiteY5-348" fmla="*/ 0 h 525256"/>
              <a:gd name="connsiteX6-349" fmla="*/ 2834195 w 2834195"/>
              <a:gd name="connsiteY6-350" fmla="*/ 87544 h 525256"/>
              <a:gd name="connsiteX7-351" fmla="*/ 2834195 w 2834195"/>
              <a:gd name="connsiteY7-352" fmla="*/ 306399 h 525256"/>
              <a:gd name="connsiteX8-353" fmla="*/ 2834195 w 2834195"/>
              <a:gd name="connsiteY8-354" fmla="*/ 306399 h 525256"/>
              <a:gd name="connsiteX9-355" fmla="*/ 2834195 w 2834195"/>
              <a:gd name="connsiteY9-356" fmla="*/ 437713 h 525256"/>
              <a:gd name="connsiteX10-357" fmla="*/ 2834195 w 2834195"/>
              <a:gd name="connsiteY10-358" fmla="*/ 437712 h 525256"/>
              <a:gd name="connsiteX11-359" fmla="*/ 2746651 w 2834195"/>
              <a:gd name="connsiteY11-360" fmla="*/ 525256 h 525256"/>
              <a:gd name="connsiteX12-361" fmla="*/ 1245298 w 2834195"/>
              <a:gd name="connsiteY12-362" fmla="*/ 525256 h 525256"/>
              <a:gd name="connsiteX13-363" fmla="*/ 564342 w 2834195"/>
              <a:gd name="connsiteY13-364" fmla="*/ 525256 h 525256"/>
              <a:gd name="connsiteX14-365" fmla="*/ 564342 w 2834195"/>
              <a:gd name="connsiteY14-366" fmla="*/ 525256 h 525256"/>
              <a:gd name="connsiteX15-367" fmla="*/ 197915 w 2834195"/>
              <a:gd name="connsiteY15-368" fmla="*/ 525256 h 525256"/>
              <a:gd name="connsiteX16-369" fmla="*/ 110371 w 2834195"/>
              <a:gd name="connsiteY16-370" fmla="*/ 437712 h 525256"/>
              <a:gd name="connsiteX17-371" fmla="*/ 110371 w 2834195"/>
              <a:gd name="connsiteY17-372" fmla="*/ 310078 h 525256"/>
              <a:gd name="connsiteX18-373" fmla="*/ 0 w 2834195"/>
              <a:gd name="connsiteY18-374" fmla="*/ 269864 h 525256"/>
              <a:gd name="connsiteX19-375" fmla="*/ 110371 w 2834195"/>
              <a:gd name="connsiteY19-376" fmla="*/ 211149 h 525256"/>
              <a:gd name="connsiteX20-377" fmla="*/ 110371 w 2834195"/>
              <a:gd name="connsiteY20-378" fmla="*/ 87544 h 525256"/>
              <a:gd name="connsiteX0-379" fmla="*/ 110371 w 2834195"/>
              <a:gd name="connsiteY0-380" fmla="*/ 87544 h 525256"/>
              <a:gd name="connsiteX1-381" fmla="*/ 197915 w 2834195"/>
              <a:gd name="connsiteY1-382" fmla="*/ 0 h 525256"/>
              <a:gd name="connsiteX2-383" fmla="*/ 564342 w 2834195"/>
              <a:gd name="connsiteY2-384" fmla="*/ 0 h 525256"/>
              <a:gd name="connsiteX3-385" fmla="*/ 564342 w 2834195"/>
              <a:gd name="connsiteY3-386" fmla="*/ 0 h 525256"/>
              <a:gd name="connsiteX4-387" fmla="*/ 1245298 w 2834195"/>
              <a:gd name="connsiteY4-388" fmla="*/ 0 h 525256"/>
              <a:gd name="connsiteX5-389" fmla="*/ 2746651 w 2834195"/>
              <a:gd name="connsiteY5-390" fmla="*/ 0 h 525256"/>
              <a:gd name="connsiteX6-391" fmla="*/ 2834195 w 2834195"/>
              <a:gd name="connsiteY6-392" fmla="*/ 87544 h 525256"/>
              <a:gd name="connsiteX7-393" fmla="*/ 2834195 w 2834195"/>
              <a:gd name="connsiteY7-394" fmla="*/ 306399 h 525256"/>
              <a:gd name="connsiteX8-395" fmla="*/ 2834195 w 2834195"/>
              <a:gd name="connsiteY8-396" fmla="*/ 306399 h 525256"/>
              <a:gd name="connsiteX9-397" fmla="*/ 2834195 w 2834195"/>
              <a:gd name="connsiteY9-398" fmla="*/ 437713 h 525256"/>
              <a:gd name="connsiteX10-399" fmla="*/ 2834195 w 2834195"/>
              <a:gd name="connsiteY10-400" fmla="*/ 437712 h 525256"/>
              <a:gd name="connsiteX11-401" fmla="*/ 2746651 w 2834195"/>
              <a:gd name="connsiteY11-402" fmla="*/ 525256 h 525256"/>
              <a:gd name="connsiteX12-403" fmla="*/ 1245298 w 2834195"/>
              <a:gd name="connsiteY12-404" fmla="*/ 525256 h 525256"/>
              <a:gd name="connsiteX13-405" fmla="*/ 564342 w 2834195"/>
              <a:gd name="connsiteY13-406" fmla="*/ 525256 h 525256"/>
              <a:gd name="connsiteX14-407" fmla="*/ 564342 w 2834195"/>
              <a:gd name="connsiteY14-408" fmla="*/ 525256 h 525256"/>
              <a:gd name="connsiteX15-409" fmla="*/ 197915 w 2834195"/>
              <a:gd name="connsiteY15-410" fmla="*/ 525256 h 525256"/>
              <a:gd name="connsiteX16-411" fmla="*/ 110371 w 2834195"/>
              <a:gd name="connsiteY16-412" fmla="*/ 437712 h 525256"/>
              <a:gd name="connsiteX17-413" fmla="*/ 110371 w 2834195"/>
              <a:gd name="connsiteY17-414" fmla="*/ 321508 h 525256"/>
              <a:gd name="connsiteX18-415" fmla="*/ 0 w 2834195"/>
              <a:gd name="connsiteY18-416" fmla="*/ 269864 h 525256"/>
              <a:gd name="connsiteX19-417" fmla="*/ 110371 w 2834195"/>
              <a:gd name="connsiteY19-418" fmla="*/ 211149 h 525256"/>
              <a:gd name="connsiteX20-419" fmla="*/ 110371 w 2834195"/>
              <a:gd name="connsiteY20-420" fmla="*/ 87544 h 525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2834195" h="525256">
                <a:moveTo>
                  <a:pt x="110371" y="87544"/>
                </a:moveTo>
                <a:cubicBezTo>
                  <a:pt x="110371" y="39195"/>
                  <a:pt x="149566" y="0"/>
                  <a:pt x="197915" y="0"/>
                </a:cubicBezTo>
                <a:lnTo>
                  <a:pt x="564342" y="0"/>
                </a:lnTo>
                <a:lnTo>
                  <a:pt x="564342" y="0"/>
                </a:lnTo>
                <a:lnTo>
                  <a:pt x="1245298" y="0"/>
                </a:lnTo>
                <a:lnTo>
                  <a:pt x="2746651" y="0"/>
                </a:lnTo>
                <a:cubicBezTo>
                  <a:pt x="2795000" y="0"/>
                  <a:pt x="2834195" y="39195"/>
                  <a:pt x="2834195" y="87544"/>
                </a:cubicBezTo>
                <a:lnTo>
                  <a:pt x="2834195" y="306399"/>
                </a:lnTo>
                <a:lnTo>
                  <a:pt x="2834195" y="306399"/>
                </a:lnTo>
                <a:lnTo>
                  <a:pt x="2834195" y="437713"/>
                </a:lnTo>
                <a:lnTo>
                  <a:pt x="2834195" y="437712"/>
                </a:lnTo>
                <a:cubicBezTo>
                  <a:pt x="2834195" y="486061"/>
                  <a:pt x="2795000" y="525256"/>
                  <a:pt x="2746651" y="525256"/>
                </a:cubicBezTo>
                <a:lnTo>
                  <a:pt x="1245298" y="525256"/>
                </a:lnTo>
                <a:lnTo>
                  <a:pt x="564342" y="525256"/>
                </a:lnTo>
                <a:lnTo>
                  <a:pt x="564342" y="525256"/>
                </a:lnTo>
                <a:lnTo>
                  <a:pt x="197915" y="525256"/>
                </a:lnTo>
                <a:cubicBezTo>
                  <a:pt x="149566" y="525256"/>
                  <a:pt x="110371" y="486061"/>
                  <a:pt x="110371" y="437712"/>
                </a:cubicBezTo>
                <a:lnTo>
                  <a:pt x="110371" y="321508"/>
                </a:lnTo>
                <a:lnTo>
                  <a:pt x="0" y="269864"/>
                </a:lnTo>
                <a:lnTo>
                  <a:pt x="110371" y="211149"/>
                </a:lnTo>
                <a:lnTo>
                  <a:pt x="110371" y="87544"/>
                </a:lnTo>
                <a:close/>
              </a:path>
            </a:pathLst>
          </a:custGeom>
          <a:solidFill>
            <a:schemeClr val="accent1"/>
          </a:solidFill>
          <a:ln>
            <a:solidFill>
              <a:schemeClr val="accent1">
                <a:lumMod val="40000"/>
                <a:lumOff val="6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rmAutofit/>
          </a:bodyPr>
          <a:lstStyle/>
          <a:p>
            <a:pPr algn="ctr"/>
            <a:endParaRPr lang="zh-CN" altLang="en-US" b="1" dirty="0">
              <a:solidFill>
                <a:schemeClr val="tx1"/>
              </a:solidFill>
              <a:latin typeface="汉仪润圆-65简" panose="00020600040101010101" pitchFamily="18" charset="-122"/>
              <a:ea typeface="汉仪润圆-65简" panose="00020600040101010101" pitchFamily="18" charset="-122"/>
            </a:endParaRPr>
          </a:p>
        </p:txBody>
      </p:sp>
      <p:sp>
        <p:nvSpPr>
          <p:cNvPr id="61" name="Shape6"/>
          <p:cNvSpPr/>
          <p:nvPr>
            <p:custDataLst>
              <p:tags r:id="rId20"/>
            </p:custDataLst>
          </p:nvPr>
        </p:nvSpPr>
        <p:spPr>
          <a:xfrm flipH="1">
            <a:off x="3241675" y="5869305"/>
            <a:ext cx="1908810" cy="544195"/>
          </a:xfrm>
          <a:custGeom>
            <a:avLst/>
            <a:gdLst>
              <a:gd name="connsiteX0" fmla="*/ 0 w 2723824"/>
              <a:gd name="connsiteY0" fmla="*/ 87544 h 525256"/>
              <a:gd name="connsiteX1" fmla="*/ 87544 w 2723824"/>
              <a:gd name="connsiteY1" fmla="*/ 0 h 525256"/>
              <a:gd name="connsiteX2" fmla="*/ 453971 w 2723824"/>
              <a:gd name="connsiteY2" fmla="*/ 0 h 525256"/>
              <a:gd name="connsiteX3" fmla="*/ 453971 w 2723824"/>
              <a:gd name="connsiteY3" fmla="*/ 0 h 525256"/>
              <a:gd name="connsiteX4" fmla="*/ 1134927 w 2723824"/>
              <a:gd name="connsiteY4" fmla="*/ 0 h 525256"/>
              <a:gd name="connsiteX5" fmla="*/ 2636280 w 2723824"/>
              <a:gd name="connsiteY5" fmla="*/ 0 h 525256"/>
              <a:gd name="connsiteX6" fmla="*/ 2723824 w 2723824"/>
              <a:gd name="connsiteY6" fmla="*/ 87544 h 525256"/>
              <a:gd name="connsiteX7" fmla="*/ 2723824 w 2723824"/>
              <a:gd name="connsiteY7" fmla="*/ 306399 h 525256"/>
              <a:gd name="connsiteX8" fmla="*/ 2723824 w 2723824"/>
              <a:gd name="connsiteY8" fmla="*/ 306399 h 525256"/>
              <a:gd name="connsiteX9" fmla="*/ 2723824 w 2723824"/>
              <a:gd name="connsiteY9" fmla="*/ 437713 h 525256"/>
              <a:gd name="connsiteX10" fmla="*/ 2723824 w 2723824"/>
              <a:gd name="connsiteY10" fmla="*/ 437712 h 525256"/>
              <a:gd name="connsiteX11" fmla="*/ 2636280 w 2723824"/>
              <a:gd name="connsiteY11" fmla="*/ 525256 h 525256"/>
              <a:gd name="connsiteX12" fmla="*/ 1134927 w 2723824"/>
              <a:gd name="connsiteY12" fmla="*/ 525256 h 525256"/>
              <a:gd name="connsiteX13" fmla="*/ 453971 w 2723824"/>
              <a:gd name="connsiteY13" fmla="*/ 525256 h 525256"/>
              <a:gd name="connsiteX14" fmla="*/ 453971 w 2723824"/>
              <a:gd name="connsiteY14" fmla="*/ 525256 h 525256"/>
              <a:gd name="connsiteX15" fmla="*/ 87544 w 2723824"/>
              <a:gd name="connsiteY15" fmla="*/ 525256 h 525256"/>
              <a:gd name="connsiteX16" fmla="*/ 0 w 2723824"/>
              <a:gd name="connsiteY16" fmla="*/ 437712 h 525256"/>
              <a:gd name="connsiteX17" fmla="*/ 0 w 2723824"/>
              <a:gd name="connsiteY17" fmla="*/ 437713 h 525256"/>
              <a:gd name="connsiteX18" fmla="*/ -266581 w 2723824"/>
              <a:gd name="connsiteY18" fmla="*/ 267959 h 525256"/>
              <a:gd name="connsiteX19" fmla="*/ 0 w 2723824"/>
              <a:gd name="connsiteY19" fmla="*/ 306399 h 525256"/>
              <a:gd name="connsiteX20" fmla="*/ 0 w 2723824"/>
              <a:gd name="connsiteY20" fmla="*/ 87544 h 525256"/>
              <a:gd name="connsiteX0-1" fmla="*/ 266581 w 2990405"/>
              <a:gd name="connsiteY0-2" fmla="*/ 87544 h 525256"/>
              <a:gd name="connsiteX1-3" fmla="*/ 354125 w 2990405"/>
              <a:gd name="connsiteY1-4" fmla="*/ 0 h 525256"/>
              <a:gd name="connsiteX2-5" fmla="*/ 720552 w 2990405"/>
              <a:gd name="connsiteY2-6" fmla="*/ 0 h 525256"/>
              <a:gd name="connsiteX3-7" fmla="*/ 720552 w 2990405"/>
              <a:gd name="connsiteY3-8" fmla="*/ 0 h 525256"/>
              <a:gd name="connsiteX4-9" fmla="*/ 1401508 w 2990405"/>
              <a:gd name="connsiteY4-10" fmla="*/ 0 h 525256"/>
              <a:gd name="connsiteX5-11" fmla="*/ 2902861 w 2990405"/>
              <a:gd name="connsiteY5-12" fmla="*/ 0 h 525256"/>
              <a:gd name="connsiteX6-13" fmla="*/ 2990405 w 2990405"/>
              <a:gd name="connsiteY6-14" fmla="*/ 87544 h 525256"/>
              <a:gd name="connsiteX7-15" fmla="*/ 2990405 w 2990405"/>
              <a:gd name="connsiteY7-16" fmla="*/ 306399 h 525256"/>
              <a:gd name="connsiteX8-17" fmla="*/ 2990405 w 2990405"/>
              <a:gd name="connsiteY8-18" fmla="*/ 306399 h 525256"/>
              <a:gd name="connsiteX9-19" fmla="*/ 2990405 w 2990405"/>
              <a:gd name="connsiteY9-20" fmla="*/ 437713 h 525256"/>
              <a:gd name="connsiteX10-21" fmla="*/ 2990405 w 2990405"/>
              <a:gd name="connsiteY10-22" fmla="*/ 437712 h 525256"/>
              <a:gd name="connsiteX11-23" fmla="*/ 2902861 w 2990405"/>
              <a:gd name="connsiteY11-24" fmla="*/ 525256 h 525256"/>
              <a:gd name="connsiteX12-25" fmla="*/ 1401508 w 2990405"/>
              <a:gd name="connsiteY12-26" fmla="*/ 525256 h 525256"/>
              <a:gd name="connsiteX13-27" fmla="*/ 720552 w 2990405"/>
              <a:gd name="connsiteY13-28" fmla="*/ 525256 h 525256"/>
              <a:gd name="connsiteX14-29" fmla="*/ 720552 w 2990405"/>
              <a:gd name="connsiteY14-30" fmla="*/ 525256 h 525256"/>
              <a:gd name="connsiteX15-31" fmla="*/ 354125 w 2990405"/>
              <a:gd name="connsiteY15-32" fmla="*/ 525256 h 525256"/>
              <a:gd name="connsiteX16-33" fmla="*/ 266581 w 2990405"/>
              <a:gd name="connsiteY16-34" fmla="*/ 437712 h 525256"/>
              <a:gd name="connsiteX17-35" fmla="*/ 258961 w 2990405"/>
              <a:gd name="connsiteY17-36" fmla="*/ 346273 h 525256"/>
              <a:gd name="connsiteX18-37" fmla="*/ 0 w 2990405"/>
              <a:gd name="connsiteY18-38" fmla="*/ 267959 h 525256"/>
              <a:gd name="connsiteX19-39" fmla="*/ 266581 w 2990405"/>
              <a:gd name="connsiteY19-40" fmla="*/ 306399 h 525256"/>
              <a:gd name="connsiteX20-41" fmla="*/ 266581 w 2990405"/>
              <a:gd name="connsiteY20-42" fmla="*/ 87544 h 525256"/>
              <a:gd name="connsiteX0-43" fmla="*/ 266581 w 2990405"/>
              <a:gd name="connsiteY0-44" fmla="*/ 87544 h 525256"/>
              <a:gd name="connsiteX1-45" fmla="*/ 354125 w 2990405"/>
              <a:gd name="connsiteY1-46" fmla="*/ 0 h 525256"/>
              <a:gd name="connsiteX2-47" fmla="*/ 720552 w 2990405"/>
              <a:gd name="connsiteY2-48" fmla="*/ 0 h 525256"/>
              <a:gd name="connsiteX3-49" fmla="*/ 720552 w 2990405"/>
              <a:gd name="connsiteY3-50" fmla="*/ 0 h 525256"/>
              <a:gd name="connsiteX4-51" fmla="*/ 1401508 w 2990405"/>
              <a:gd name="connsiteY4-52" fmla="*/ 0 h 525256"/>
              <a:gd name="connsiteX5-53" fmla="*/ 2902861 w 2990405"/>
              <a:gd name="connsiteY5-54" fmla="*/ 0 h 525256"/>
              <a:gd name="connsiteX6-55" fmla="*/ 2990405 w 2990405"/>
              <a:gd name="connsiteY6-56" fmla="*/ 87544 h 525256"/>
              <a:gd name="connsiteX7-57" fmla="*/ 2990405 w 2990405"/>
              <a:gd name="connsiteY7-58" fmla="*/ 306399 h 525256"/>
              <a:gd name="connsiteX8-59" fmla="*/ 2990405 w 2990405"/>
              <a:gd name="connsiteY8-60" fmla="*/ 306399 h 525256"/>
              <a:gd name="connsiteX9-61" fmla="*/ 2990405 w 2990405"/>
              <a:gd name="connsiteY9-62" fmla="*/ 437713 h 525256"/>
              <a:gd name="connsiteX10-63" fmla="*/ 2990405 w 2990405"/>
              <a:gd name="connsiteY10-64" fmla="*/ 437712 h 525256"/>
              <a:gd name="connsiteX11-65" fmla="*/ 2902861 w 2990405"/>
              <a:gd name="connsiteY11-66" fmla="*/ 525256 h 525256"/>
              <a:gd name="connsiteX12-67" fmla="*/ 1401508 w 2990405"/>
              <a:gd name="connsiteY12-68" fmla="*/ 525256 h 525256"/>
              <a:gd name="connsiteX13-69" fmla="*/ 720552 w 2990405"/>
              <a:gd name="connsiteY13-70" fmla="*/ 525256 h 525256"/>
              <a:gd name="connsiteX14-71" fmla="*/ 720552 w 2990405"/>
              <a:gd name="connsiteY14-72" fmla="*/ 525256 h 525256"/>
              <a:gd name="connsiteX15-73" fmla="*/ 354125 w 2990405"/>
              <a:gd name="connsiteY15-74" fmla="*/ 525256 h 525256"/>
              <a:gd name="connsiteX16-75" fmla="*/ 266581 w 2990405"/>
              <a:gd name="connsiteY16-76" fmla="*/ 437712 h 525256"/>
              <a:gd name="connsiteX17-77" fmla="*/ 258961 w 2990405"/>
              <a:gd name="connsiteY17-78" fmla="*/ 346273 h 525256"/>
              <a:gd name="connsiteX18-79" fmla="*/ 0 w 2990405"/>
              <a:gd name="connsiteY18-80" fmla="*/ 267959 h 525256"/>
              <a:gd name="connsiteX19-81" fmla="*/ 264676 w 2990405"/>
              <a:gd name="connsiteY19-82" fmla="*/ 251154 h 525256"/>
              <a:gd name="connsiteX20-83" fmla="*/ 266581 w 2990405"/>
              <a:gd name="connsiteY20-84" fmla="*/ 87544 h 525256"/>
              <a:gd name="connsiteX0-85" fmla="*/ 135136 w 2858960"/>
              <a:gd name="connsiteY0-86" fmla="*/ 87544 h 525256"/>
              <a:gd name="connsiteX1-87" fmla="*/ 222680 w 2858960"/>
              <a:gd name="connsiteY1-88" fmla="*/ 0 h 525256"/>
              <a:gd name="connsiteX2-89" fmla="*/ 589107 w 2858960"/>
              <a:gd name="connsiteY2-90" fmla="*/ 0 h 525256"/>
              <a:gd name="connsiteX3-91" fmla="*/ 589107 w 2858960"/>
              <a:gd name="connsiteY3-92" fmla="*/ 0 h 525256"/>
              <a:gd name="connsiteX4-93" fmla="*/ 1270063 w 2858960"/>
              <a:gd name="connsiteY4-94" fmla="*/ 0 h 525256"/>
              <a:gd name="connsiteX5-95" fmla="*/ 2771416 w 2858960"/>
              <a:gd name="connsiteY5-96" fmla="*/ 0 h 525256"/>
              <a:gd name="connsiteX6-97" fmla="*/ 2858960 w 2858960"/>
              <a:gd name="connsiteY6-98" fmla="*/ 87544 h 525256"/>
              <a:gd name="connsiteX7-99" fmla="*/ 2858960 w 2858960"/>
              <a:gd name="connsiteY7-100" fmla="*/ 306399 h 525256"/>
              <a:gd name="connsiteX8-101" fmla="*/ 2858960 w 2858960"/>
              <a:gd name="connsiteY8-102" fmla="*/ 306399 h 525256"/>
              <a:gd name="connsiteX9-103" fmla="*/ 2858960 w 2858960"/>
              <a:gd name="connsiteY9-104" fmla="*/ 437713 h 525256"/>
              <a:gd name="connsiteX10-105" fmla="*/ 2858960 w 2858960"/>
              <a:gd name="connsiteY10-106" fmla="*/ 437712 h 525256"/>
              <a:gd name="connsiteX11-107" fmla="*/ 2771416 w 2858960"/>
              <a:gd name="connsiteY11-108" fmla="*/ 525256 h 525256"/>
              <a:gd name="connsiteX12-109" fmla="*/ 1270063 w 2858960"/>
              <a:gd name="connsiteY12-110" fmla="*/ 525256 h 525256"/>
              <a:gd name="connsiteX13-111" fmla="*/ 589107 w 2858960"/>
              <a:gd name="connsiteY13-112" fmla="*/ 525256 h 525256"/>
              <a:gd name="connsiteX14-113" fmla="*/ 589107 w 2858960"/>
              <a:gd name="connsiteY14-114" fmla="*/ 525256 h 525256"/>
              <a:gd name="connsiteX15-115" fmla="*/ 222680 w 2858960"/>
              <a:gd name="connsiteY15-116" fmla="*/ 525256 h 525256"/>
              <a:gd name="connsiteX16-117" fmla="*/ 135136 w 2858960"/>
              <a:gd name="connsiteY16-118" fmla="*/ 437712 h 525256"/>
              <a:gd name="connsiteX17-119" fmla="*/ 127516 w 2858960"/>
              <a:gd name="connsiteY17-120" fmla="*/ 346273 h 525256"/>
              <a:gd name="connsiteX18-121" fmla="*/ 0 w 2858960"/>
              <a:gd name="connsiteY18-122" fmla="*/ 302249 h 525256"/>
              <a:gd name="connsiteX19-123" fmla="*/ 133231 w 2858960"/>
              <a:gd name="connsiteY19-124" fmla="*/ 251154 h 525256"/>
              <a:gd name="connsiteX20-125" fmla="*/ 135136 w 2858960"/>
              <a:gd name="connsiteY20-126" fmla="*/ 87544 h 525256"/>
              <a:gd name="connsiteX0-127" fmla="*/ 135136 w 2858960"/>
              <a:gd name="connsiteY0-128" fmla="*/ 87544 h 525256"/>
              <a:gd name="connsiteX1-129" fmla="*/ 222680 w 2858960"/>
              <a:gd name="connsiteY1-130" fmla="*/ 0 h 525256"/>
              <a:gd name="connsiteX2-131" fmla="*/ 589107 w 2858960"/>
              <a:gd name="connsiteY2-132" fmla="*/ 0 h 525256"/>
              <a:gd name="connsiteX3-133" fmla="*/ 589107 w 2858960"/>
              <a:gd name="connsiteY3-134" fmla="*/ 0 h 525256"/>
              <a:gd name="connsiteX4-135" fmla="*/ 1270063 w 2858960"/>
              <a:gd name="connsiteY4-136" fmla="*/ 0 h 525256"/>
              <a:gd name="connsiteX5-137" fmla="*/ 2771416 w 2858960"/>
              <a:gd name="connsiteY5-138" fmla="*/ 0 h 525256"/>
              <a:gd name="connsiteX6-139" fmla="*/ 2858960 w 2858960"/>
              <a:gd name="connsiteY6-140" fmla="*/ 87544 h 525256"/>
              <a:gd name="connsiteX7-141" fmla="*/ 2858960 w 2858960"/>
              <a:gd name="connsiteY7-142" fmla="*/ 306399 h 525256"/>
              <a:gd name="connsiteX8-143" fmla="*/ 2858960 w 2858960"/>
              <a:gd name="connsiteY8-144" fmla="*/ 306399 h 525256"/>
              <a:gd name="connsiteX9-145" fmla="*/ 2858960 w 2858960"/>
              <a:gd name="connsiteY9-146" fmla="*/ 437713 h 525256"/>
              <a:gd name="connsiteX10-147" fmla="*/ 2858960 w 2858960"/>
              <a:gd name="connsiteY10-148" fmla="*/ 437712 h 525256"/>
              <a:gd name="connsiteX11-149" fmla="*/ 2771416 w 2858960"/>
              <a:gd name="connsiteY11-150" fmla="*/ 525256 h 525256"/>
              <a:gd name="connsiteX12-151" fmla="*/ 1270063 w 2858960"/>
              <a:gd name="connsiteY12-152" fmla="*/ 525256 h 525256"/>
              <a:gd name="connsiteX13-153" fmla="*/ 589107 w 2858960"/>
              <a:gd name="connsiteY13-154" fmla="*/ 525256 h 525256"/>
              <a:gd name="connsiteX14-155" fmla="*/ 589107 w 2858960"/>
              <a:gd name="connsiteY14-156" fmla="*/ 525256 h 525256"/>
              <a:gd name="connsiteX15-157" fmla="*/ 222680 w 2858960"/>
              <a:gd name="connsiteY15-158" fmla="*/ 525256 h 525256"/>
              <a:gd name="connsiteX16-159" fmla="*/ 135136 w 2858960"/>
              <a:gd name="connsiteY16-160" fmla="*/ 437712 h 525256"/>
              <a:gd name="connsiteX17-161" fmla="*/ 135136 w 2858960"/>
              <a:gd name="connsiteY17-162" fmla="*/ 332938 h 525256"/>
              <a:gd name="connsiteX18-163" fmla="*/ 0 w 2858960"/>
              <a:gd name="connsiteY18-164" fmla="*/ 302249 h 525256"/>
              <a:gd name="connsiteX19-165" fmla="*/ 133231 w 2858960"/>
              <a:gd name="connsiteY19-166" fmla="*/ 251154 h 525256"/>
              <a:gd name="connsiteX20-167" fmla="*/ 135136 w 2858960"/>
              <a:gd name="connsiteY20-168" fmla="*/ 87544 h 525256"/>
              <a:gd name="connsiteX0-169" fmla="*/ 110371 w 2834195"/>
              <a:gd name="connsiteY0-170" fmla="*/ 87544 h 525256"/>
              <a:gd name="connsiteX1-171" fmla="*/ 197915 w 2834195"/>
              <a:gd name="connsiteY1-172" fmla="*/ 0 h 525256"/>
              <a:gd name="connsiteX2-173" fmla="*/ 564342 w 2834195"/>
              <a:gd name="connsiteY2-174" fmla="*/ 0 h 525256"/>
              <a:gd name="connsiteX3-175" fmla="*/ 564342 w 2834195"/>
              <a:gd name="connsiteY3-176" fmla="*/ 0 h 525256"/>
              <a:gd name="connsiteX4-177" fmla="*/ 1245298 w 2834195"/>
              <a:gd name="connsiteY4-178" fmla="*/ 0 h 525256"/>
              <a:gd name="connsiteX5-179" fmla="*/ 2746651 w 2834195"/>
              <a:gd name="connsiteY5-180" fmla="*/ 0 h 525256"/>
              <a:gd name="connsiteX6-181" fmla="*/ 2834195 w 2834195"/>
              <a:gd name="connsiteY6-182" fmla="*/ 87544 h 525256"/>
              <a:gd name="connsiteX7-183" fmla="*/ 2834195 w 2834195"/>
              <a:gd name="connsiteY7-184" fmla="*/ 306399 h 525256"/>
              <a:gd name="connsiteX8-185" fmla="*/ 2834195 w 2834195"/>
              <a:gd name="connsiteY8-186" fmla="*/ 306399 h 525256"/>
              <a:gd name="connsiteX9-187" fmla="*/ 2834195 w 2834195"/>
              <a:gd name="connsiteY9-188" fmla="*/ 437713 h 525256"/>
              <a:gd name="connsiteX10-189" fmla="*/ 2834195 w 2834195"/>
              <a:gd name="connsiteY10-190" fmla="*/ 437712 h 525256"/>
              <a:gd name="connsiteX11-191" fmla="*/ 2746651 w 2834195"/>
              <a:gd name="connsiteY11-192" fmla="*/ 525256 h 525256"/>
              <a:gd name="connsiteX12-193" fmla="*/ 1245298 w 2834195"/>
              <a:gd name="connsiteY12-194" fmla="*/ 525256 h 525256"/>
              <a:gd name="connsiteX13-195" fmla="*/ 564342 w 2834195"/>
              <a:gd name="connsiteY13-196" fmla="*/ 525256 h 525256"/>
              <a:gd name="connsiteX14-197" fmla="*/ 564342 w 2834195"/>
              <a:gd name="connsiteY14-198" fmla="*/ 525256 h 525256"/>
              <a:gd name="connsiteX15-199" fmla="*/ 197915 w 2834195"/>
              <a:gd name="connsiteY15-200" fmla="*/ 525256 h 525256"/>
              <a:gd name="connsiteX16-201" fmla="*/ 110371 w 2834195"/>
              <a:gd name="connsiteY16-202" fmla="*/ 437712 h 525256"/>
              <a:gd name="connsiteX17-203" fmla="*/ 110371 w 2834195"/>
              <a:gd name="connsiteY17-204" fmla="*/ 332938 h 525256"/>
              <a:gd name="connsiteX18-205" fmla="*/ 0 w 2834195"/>
              <a:gd name="connsiteY18-206" fmla="*/ 287009 h 525256"/>
              <a:gd name="connsiteX19-207" fmla="*/ 108466 w 2834195"/>
              <a:gd name="connsiteY19-208" fmla="*/ 251154 h 525256"/>
              <a:gd name="connsiteX20-209" fmla="*/ 110371 w 2834195"/>
              <a:gd name="connsiteY20-210" fmla="*/ 87544 h 525256"/>
              <a:gd name="connsiteX0-211" fmla="*/ 110371 w 2834195"/>
              <a:gd name="connsiteY0-212" fmla="*/ 87544 h 525256"/>
              <a:gd name="connsiteX1-213" fmla="*/ 197915 w 2834195"/>
              <a:gd name="connsiteY1-214" fmla="*/ 0 h 525256"/>
              <a:gd name="connsiteX2-215" fmla="*/ 564342 w 2834195"/>
              <a:gd name="connsiteY2-216" fmla="*/ 0 h 525256"/>
              <a:gd name="connsiteX3-217" fmla="*/ 564342 w 2834195"/>
              <a:gd name="connsiteY3-218" fmla="*/ 0 h 525256"/>
              <a:gd name="connsiteX4-219" fmla="*/ 1245298 w 2834195"/>
              <a:gd name="connsiteY4-220" fmla="*/ 0 h 525256"/>
              <a:gd name="connsiteX5-221" fmla="*/ 2746651 w 2834195"/>
              <a:gd name="connsiteY5-222" fmla="*/ 0 h 525256"/>
              <a:gd name="connsiteX6-223" fmla="*/ 2834195 w 2834195"/>
              <a:gd name="connsiteY6-224" fmla="*/ 87544 h 525256"/>
              <a:gd name="connsiteX7-225" fmla="*/ 2834195 w 2834195"/>
              <a:gd name="connsiteY7-226" fmla="*/ 306399 h 525256"/>
              <a:gd name="connsiteX8-227" fmla="*/ 2834195 w 2834195"/>
              <a:gd name="connsiteY8-228" fmla="*/ 306399 h 525256"/>
              <a:gd name="connsiteX9-229" fmla="*/ 2834195 w 2834195"/>
              <a:gd name="connsiteY9-230" fmla="*/ 437713 h 525256"/>
              <a:gd name="connsiteX10-231" fmla="*/ 2834195 w 2834195"/>
              <a:gd name="connsiteY10-232" fmla="*/ 437712 h 525256"/>
              <a:gd name="connsiteX11-233" fmla="*/ 2746651 w 2834195"/>
              <a:gd name="connsiteY11-234" fmla="*/ 525256 h 525256"/>
              <a:gd name="connsiteX12-235" fmla="*/ 1245298 w 2834195"/>
              <a:gd name="connsiteY12-236" fmla="*/ 525256 h 525256"/>
              <a:gd name="connsiteX13-237" fmla="*/ 564342 w 2834195"/>
              <a:gd name="connsiteY13-238" fmla="*/ 525256 h 525256"/>
              <a:gd name="connsiteX14-239" fmla="*/ 564342 w 2834195"/>
              <a:gd name="connsiteY14-240" fmla="*/ 525256 h 525256"/>
              <a:gd name="connsiteX15-241" fmla="*/ 197915 w 2834195"/>
              <a:gd name="connsiteY15-242" fmla="*/ 525256 h 525256"/>
              <a:gd name="connsiteX16-243" fmla="*/ 110371 w 2834195"/>
              <a:gd name="connsiteY16-244" fmla="*/ 437712 h 525256"/>
              <a:gd name="connsiteX17-245" fmla="*/ 110371 w 2834195"/>
              <a:gd name="connsiteY17-246" fmla="*/ 332938 h 525256"/>
              <a:gd name="connsiteX18-247" fmla="*/ 0 w 2834195"/>
              <a:gd name="connsiteY18-248" fmla="*/ 287009 h 525256"/>
              <a:gd name="connsiteX19-249" fmla="*/ 110371 w 2834195"/>
              <a:gd name="connsiteY19-250" fmla="*/ 211149 h 525256"/>
              <a:gd name="connsiteX20-251" fmla="*/ 110371 w 2834195"/>
              <a:gd name="connsiteY20-252" fmla="*/ 87544 h 525256"/>
              <a:gd name="connsiteX0-253" fmla="*/ 110371 w 2834195"/>
              <a:gd name="connsiteY0-254" fmla="*/ 87544 h 525256"/>
              <a:gd name="connsiteX1-255" fmla="*/ 197915 w 2834195"/>
              <a:gd name="connsiteY1-256" fmla="*/ 0 h 525256"/>
              <a:gd name="connsiteX2-257" fmla="*/ 564342 w 2834195"/>
              <a:gd name="connsiteY2-258" fmla="*/ 0 h 525256"/>
              <a:gd name="connsiteX3-259" fmla="*/ 564342 w 2834195"/>
              <a:gd name="connsiteY3-260" fmla="*/ 0 h 525256"/>
              <a:gd name="connsiteX4-261" fmla="*/ 1245298 w 2834195"/>
              <a:gd name="connsiteY4-262" fmla="*/ 0 h 525256"/>
              <a:gd name="connsiteX5-263" fmla="*/ 2746651 w 2834195"/>
              <a:gd name="connsiteY5-264" fmla="*/ 0 h 525256"/>
              <a:gd name="connsiteX6-265" fmla="*/ 2834195 w 2834195"/>
              <a:gd name="connsiteY6-266" fmla="*/ 87544 h 525256"/>
              <a:gd name="connsiteX7-267" fmla="*/ 2834195 w 2834195"/>
              <a:gd name="connsiteY7-268" fmla="*/ 306399 h 525256"/>
              <a:gd name="connsiteX8-269" fmla="*/ 2834195 w 2834195"/>
              <a:gd name="connsiteY8-270" fmla="*/ 306399 h 525256"/>
              <a:gd name="connsiteX9-271" fmla="*/ 2834195 w 2834195"/>
              <a:gd name="connsiteY9-272" fmla="*/ 437713 h 525256"/>
              <a:gd name="connsiteX10-273" fmla="*/ 2834195 w 2834195"/>
              <a:gd name="connsiteY10-274" fmla="*/ 437712 h 525256"/>
              <a:gd name="connsiteX11-275" fmla="*/ 2746651 w 2834195"/>
              <a:gd name="connsiteY11-276" fmla="*/ 525256 h 525256"/>
              <a:gd name="connsiteX12-277" fmla="*/ 1245298 w 2834195"/>
              <a:gd name="connsiteY12-278" fmla="*/ 525256 h 525256"/>
              <a:gd name="connsiteX13-279" fmla="*/ 564342 w 2834195"/>
              <a:gd name="connsiteY13-280" fmla="*/ 525256 h 525256"/>
              <a:gd name="connsiteX14-281" fmla="*/ 564342 w 2834195"/>
              <a:gd name="connsiteY14-282" fmla="*/ 525256 h 525256"/>
              <a:gd name="connsiteX15-283" fmla="*/ 197915 w 2834195"/>
              <a:gd name="connsiteY15-284" fmla="*/ 525256 h 525256"/>
              <a:gd name="connsiteX16-285" fmla="*/ 110371 w 2834195"/>
              <a:gd name="connsiteY16-286" fmla="*/ 437712 h 525256"/>
              <a:gd name="connsiteX17-287" fmla="*/ 110371 w 2834195"/>
              <a:gd name="connsiteY17-288" fmla="*/ 294838 h 525256"/>
              <a:gd name="connsiteX18-289" fmla="*/ 0 w 2834195"/>
              <a:gd name="connsiteY18-290" fmla="*/ 287009 h 525256"/>
              <a:gd name="connsiteX19-291" fmla="*/ 110371 w 2834195"/>
              <a:gd name="connsiteY19-292" fmla="*/ 211149 h 525256"/>
              <a:gd name="connsiteX20-293" fmla="*/ 110371 w 2834195"/>
              <a:gd name="connsiteY20-294" fmla="*/ 87544 h 525256"/>
              <a:gd name="connsiteX0-295" fmla="*/ 110371 w 2834195"/>
              <a:gd name="connsiteY0-296" fmla="*/ 87544 h 525256"/>
              <a:gd name="connsiteX1-297" fmla="*/ 197915 w 2834195"/>
              <a:gd name="connsiteY1-298" fmla="*/ 0 h 525256"/>
              <a:gd name="connsiteX2-299" fmla="*/ 564342 w 2834195"/>
              <a:gd name="connsiteY2-300" fmla="*/ 0 h 525256"/>
              <a:gd name="connsiteX3-301" fmla="*/ 564342 w 2834195"/>
              <a:gd name="connsiteY3-302" fmla="*/ 0 h 525256"/>
              <a:gd name="connsiteX4-303" fmla="*/ 1245298 w 2834195"/>
              <a:gd name="connsiteY4-304" fmla="*/ 0 h 525256"/>
              <a:gd name="connsiteX5-305" fmla="*/ 2746651 w 2834195"/>
              <a:gd name="connsiteY5-306" fmla="*/ 0 h 525256"/>
              <a:gd name="connsiteX6-307" fmla="*/ 2834195 w 2834195"/>
              <a:gd name="connsiteY6-308" fmla="*/ 87544 h 525256"/>
              <a:gd name="connsiteX7-309" fmla="*/ 2834195 w 2834195"/>
              <a:gd name="connsiteY7-310" fmla="*/ 306399 h 525256"/>
              <a:gd name="connsiteX8-311" fmla="*/ 2834195 w 2834195"/>
              <a:gd name="connsiteY8-312" fmla="*/ 306399 h 525256"/>
              <a:gd name="connsiteX9-313" fmla="*/ 2834195 w 2834195"/>
              <a:gd name="connsiteY9-314" fmla="*/ 437713 h 525256"/>
              <a:gd name="connsiteX10-315" fmla="*/ 2834195 w 2834195"/>
              <a:gd name="connsiteY10-316" fmla="*/ 437712 h 525256"/>
              <a:gd name="connsiteX11-317" fmla="*/ 2746651 w 2834195"/>
              <a:gd name="connsiteY11-318" fmla="*/ 525256 h 525256"/>
              <a:gd name="connsiteX12-319" fmla="*/ 1245298 w 2834195"/>
              <a:gd name="connsiteY12-320" fmla="*/ 525256 h 525256"/>
              <a:gd name="connsiteX13-321" fmla="*/ 564342 w 2834195"/>
              <a:gd name="connsiteY13-322" fmla="*/ 525256 h 525256"/>
              <a:gd name="connsiteX14-323" fmla="*/ 564342 w 2834195"/>
              <a:gd name="connsiteY14-324" fmla="*/ 525256 h 525256"/>
              <a:gd name="connsiteX15-325" fmla="*/ 197915 w 2834195"/>
              <a:gd name="connsiteY15-326" fmla="*/ 525256 h 525256"/>
              <a:gd name="connsiteX16-327" fmla="*/ 110371 w 2834195"/>
              <a:gd name="connsiteY16-328" fmla="*/ 437712 h 525256"/>
              <a:gd name="connsiteX17-329" fmla="*/ 110371 w 2834195"/>
              <a:gd name="connsiteY17-330" fmla="*/ 294838 h 525256"/>
              <a:gd name="connsiteX18-331" fmla="*/ 0 w 2834195"/>
              <a:gd name="connsiteY18-332" fmla="*/ 269864 h 525256"/>
              <a:gd name="connsiteX19-333" fmla="*/ 110371 w 2834195"/>
              <a:gd name="connsiteY19-334" fmla="*/ 211149 h 525256"/>
              <a:gd name="connsiteX20-335" fmla="*/ 110371 w 2834195"/>
              <a:gd name="connsiteY20-336" fmla="*/ 87544 h 525256"/>
              <a:gd name="connsiteX0-337" fmla="*/ 110371 w 2834195"/>
              <a:gd name="connsiteY0-338" fmla="*/ 87544 h 525256"/>
              <a:gd name="connsiteX1-339" fmla="*/ 197915 w 2834195"/>
              <a:gd name="connsiteY1-340" fmla="*/ 0 h 525256"/>
              <a:gd name="connsiteX2-341" fmla="*/ 564342 w 2834195"/>
              <a:gd name="connsiteY2-342" fmla="*/ 0 h 525256"/>
              <a:gd name="connsiteX3-343" fmla="*/ 564342 w 2834195"/>
              <a:gd name="connsiteY3-344" fmla="*/ 0 h 525256"/>
              <a:gd name="connsiteX4-345" fmla="*/ 1245298 w 2834195"/>
              <a:gd name="connsiteY4-346" fmla="*/ 0 h 525256"/>
              <a:gd name="connsiteX5-347" fmla="*/ 2746651 w 2834195"/>
              <a:gd name="connsiteY5-348" fmla="*/ 0 h 525256"/>
              <a:gd name="connsiteX6-349" fmla="*/ 2834195 w 2834195"/>
              <a:gd name="connsiteY6-350" fmla="*/ 87544 h 525256"/>
              <a:gd name="connsiteX7-351" fmla="*/ 2834195 w 2834195"/>
              <a:gd name="connsiteY7-352" fmla="*/ 306399 h 525256"/>
              <a:gd name="connsiteX8-353" fmla="*/ 2834195 w 2834195"/>
              <a:gd name="connsiteY8-354" fmla="*/ 306399 h 525256"/>
              <a:gd name="connsiteX9-355" fmla="*/ 2834195 w 2834195"/>
              <a:gd name="connsiteY9-356" fmla="*/ 437713 h 525256"/>
              <a:gd name="connsiteX10-357" fmla="*/ 2834195 w 2834195"/>
              <a:gd name="connsiteY10-358" fmla="*/ 437712 h 525256"/>
              <a:gd name="connsiteX11-359" fmla="*/ 2746651 w 2834195"/>
              <a:gd name="connsiteY11-360" fmla="*/ 525256 h 525256"/>
              <a:gd name="connsiteX12-361" fmla="*/ 1245298 w 2834195"/>
              <a:gd name="connsiteY12-362" fmla="*/ 525256 h 525256"/>
              <a:gd name="connsiteX13-363" fmla="*/ 564342 w 2834195"/>
              <a:gd name="connsiteY13-364" fmla="*/ 525256 h 525256"/>
              <a:gd name="connsiteX14-365" fmla="*/ 564342 w 2834195"/>
              <a:gd name="connsiteY14-366" fmla="*/ 525256 h 525256"/>
              <a:gd name="connsiteX15-367" fmla="*/ 197915 w 2834195"/>
              <a:gd name="connsiteY15-368" fmla="*/ 525256 h 525256"/>
              <a:gd name="connsiteX16-369" fmla="*/ 110371 w 2834195"/>
              <a:gd name="connsiteY16-370" fmla="*/ 437712 h 525256"/>
              <a:gd name="connsiteX17-371" fmla="*/ 110371 w 2834195"/>
              <a:gd name="connsiteY17-372" fmla="*/ 310078 h 525256"/>
              <a:gd name="connsiteX18-373" fmla="*/ 0 w 2834195"/>
              <a:gd name="connsiteY18-374" fmla="*/ 269864 h 525256"/>
              <a:gd name="connsiteX19-375" fmla="*/ 110371 w 2834195"/>
              <a:gd name="connsiteY19-376" fmla="*/ 211149 h 525256"/>
              <a:gd name="connsiteX20-377" fmla="*/ 110371 w 2834195"/>
              <a:gd name="connsiteY20-378" fmla="*/ 87544 h 525256"/>
              <a:gd name="connsiteX0-379" fmla="*/ 110371 w 2834195"/>
              <a:gd name="connsiteY0-380" fmla="*/ 87544 h 525256"/>
              <a:gd name="connsiteX1-381" fmla="*/ 197915 w 2834195"/>
              <a:gd name="connsiteY1-382" fmla="*/ 0 h 525256"/>
              <a:gd name="connsiteX2-383" fmla="*/ 564342 w 2834195"/>
              <a:gd name="connsiteY2-384" fmla="*/ 0 h 525256"/>
              <a:gd name="connsiteX3-385" fmla="*/ 564342 w 2834195"/>
              <a:gd name="connsiteY3-386" fmla="*/ 0 h 525256"/>
              <a:gd name="connsiteX4-387" fmla="*/ 1245298 w 2834195"/>
              <a:gd name="connsiteY4-388" fmla="*/ 0 h 525256"/>
              <a:gd name="connsiteX5-389" fmla="*/ 2746651 w 2834195"/>
              <a:gd name="connsiteY5-390" fmla="*/ 0 h 525256"/>
              <a:gd name="connsiteX6-391" fmla="*/ 2834195 w 2834195"/>
              <a:gd name="connsiteY6-392" fmla="*/ 87544 h 525256"/>
              <a:gd name="connsiteX7-393" fmla="*/ 2834195 w 2834195"/>
              <a:gd name="connsiteY7-394" fmla="*/ 306399 h 525256"/>
              <a:gd name="connsiteX8-395" fmla="*/ 2834195 w 2834195"/>
              <a:gd name="connsiteY8-396" fmla="*/ 306399 h 525256"/>
              <a:gd name="connsiteX9-397" fmla="*/ 2834195 w 2834195"/>
              <a:gd name="connsiteY9-398" fmla="*/ 437713 h 525256"/>
              <a:gd name="connsiteX10-399" fmla="*/ 2834195 w 2834195"/>
              <a:gd name="connsiteY10-400" fmla="*/ 437712 h 525256"/>
              <a:gd name="connsiteX11-401" fmla="*/ 2746651 w 2834195"/>
              <a:gd name="connsiteY11-402" fmla="*/ 525256 h 525256"/>
              <a:gd name="connsiteX12-403" fmla="*/ 1245298 w 2834195"/>
              <a:gd name="connsiteY12-404" fmla="*/ 525256 h 525256"/>
              <a:gd name="connsiteX13-405" fmla="*/ 564342 w 2834195"/>
              <a:gd name="connsiteY13-406" fmla="*/ 525256 h 525256"/>
              <a:gd name="connsiteX14-407" fmla="*/ 564342 w 2834195"/>
              <a:gd name="connsiteY14-408" fmla="*/ 525256 h 525256"/>
              <a:gd name="connsiteX15-409" fmla="*/ 197915 w 2834195"/>
              <a:gd name="connsiteY15-410" fmla="*/ 525256 h 525256"/>
              <a:gd name="connsiteX16-411" fmla="*/ 110371 w 2834195"/>
              <a:gd name="connsiteY16-412" fmla="*/ 437712 h 525256"/>
              <a:gd name="connsiteX17-413" fmla="*/ 110371 w 2834195"/>
              <a:gd name="connsiteY17-414" fmla="*/ 321508 h 525256"/>
              <a:gd name="connsiteX18-415" fmla="*/ 0 w 2834195"/>
              <a:gd name="connsiteY18-416" fmla="*/ 269864 h 525256"/>
              <a:gd name="connsiteX19-417" fmla="*/ 110371 w 2834195"/>
              <a:gd name="connsiteY19-418" fmla="*/ 211149 h 525256"/>
              <a:gd name="connsiteX20-419" fmla="*/ 110371 w 2834195"/>
              <a:gd name="connsiteY20-420" fmla="*/ 87544 h 525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2834195" h="525256">
                <a:moveTo>
                  <a:pt x="110371" y="87544"/>
                </a:moveTo>
                <a:cubicBezTo>
                  <a:pt x="110371" y="39195"/>
                  <a:pt x="149566" y="0"/>
                  <a:pt x="197915" y="0"/>
                </a:cubicBezTo>
                <a:lnTo>
                  <a:pt x="564342" y="0"/>
                </a:lnTo>
                <a:lnTo>
                  <a:pt x="564342" y="0"/>
                </a:lnTo>
                <a:lnTo>
                  <a:pt x="1245298" y="0"/>
                </a:lnTo>
                <a:lnTo>
                  <a:pt x="2746651" y="0"/>
                </a:lnTo>
                <a:cubicBezTo>
                  <a:pt x="2795000" y="0"/>
                  <a:pt x="2834195" y="39195"/>
                  <a:pt x="2834195" y="87544"/>
                </a:cubicBezTo>
                <a:lnTo>
                  <a:pt x="2834195" y="306399"/>
                </a:lnTo>
                <a:lnTo>
                  <a:pt x="2834195" y="306399"/>
                </a:lnTo>
                <a:lnTo>
                  <a:pt x="2834195" y="437713"/>
                </a:lnTo>
                <a:lnTo>
                  <a:pt x="2834195" y="437712"/>
                </a:lnTo>
                <a:cubicBezTo>
                  <a:pt x="2834195" y="486061"/>
                  <a:pt x="2795000" y="525256"/>
                  <a:pt x="2746651" y="525256"/>
                </a:cubicBezTo>
                <a:lnTo>
                  <a:pt x="1245298" y="525256"/>
                </a:lnTo>
                <a:lnTo>
                  <a:pt x="564342" y="525256"/>
                </a:lnTo>
                <a:lnTo>
                  <a:pt x="564342" y="525256"/>
                </a:lnTo>
                <a:lnTo>
                  <a:pt x="197915" y="525256"/>
                </a:lnTo>
                <a:cubicBezTo>
                  <a:pt x="149566" y="525256"/>
                  <a:pt x="110371" y="486061"/>
                  <a:pt x="110371" y="437712"/>
                </a:cubicBezTo>
                <a:lnTo>
                  <a:pt x="110371" y="321508"/>
                </a:lnTo>
                <a:lnTo>
                  <a:pt x="0" y="269864"/>
                </a:lnTo>
                <a:lnTo>
                  <a:pt x="110371" y="211149"/>
                </a:lnTo>
                <a:lnTo>
                  <a:pt x="110371" y="87544"/>
                </a:lnTo>
                <a:close/>
              </a:path>
            </a:pathLst>
          </a:custGeom>
          <a:noFill/>
          <a:ln>
            <a:solidFill>
              <a:schemeClr val="accent1">
                <a:lumMod val="40000"/>
                <a:lumOff val="6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rmAutofit/>
          </a:bodyPr>
          <a:lstStyle/>
          <a:p>
            <a:pPr algn="ctr"/>
            <a:endParaRPr lang="zh-CN" altLang="en-US" b="1">
              <a:solidFill>
                <a:schemeClr val="tx1"/>
              </a:solidFill>
              <a:latin typeface="汉仪润圆-65简" panose="00020600040101010101" pitchFamily="18" charset="-122"/>
              <a:ea typeface="汉仪润圆-65简" panose="00020600040101010101" pitchFamily="18" charset="-122"/>
            </a:endParaRPr>
          </a:p>
        </p:txBody>
      </p:sp>
      <p:sp>
        <p:nvSpPr>
          <p:cNvPr id="62" name="Shape13"/>
          <p:cNvSpPr txBox="1"/>
          <p:nvPr>
            <p:custDataLst>
              <p:tags r:id="rId21"/>
            </p:custDataLst>
          </p:nvPr>
        </p:nvSpPr>
        <p:spPr>
          <a:xfrm>
            <a:off x="1677670" y="5094605"/>
            <a:ext cx="1612265" cy="461645"/>
          </a:xfrm>
          <a:prstGeom prst="rect">
            <a:avLst/>
          </a:prstGeom>
          <a:noFill/>
        </p:spPr>
        <p:txBody>
          <a:bodyPr wrap="square" rtlCol="0" anchor="ctr" anchorCtr="0">
            <a:normAutofit/>
          </a:bodyPr>
          <a:lstStyle>
            <a:defPPr>
              <a:defRPr lang="en-US"/>
            </a:defPPr>
            <a:lvl1pPr marR="0" lvl="0" indent="0" algn="ctr" fontAlgn="auto">
              <a:lnSpc>
                <a:spcPct val="100000"/>
              </a:lnSpc>
              <a:spcBef>
                <a:spcPts val="0"/>
              </a:spcBef>
              <a:spcAft>
                <a:spcPts val="0"/>
              </a:spcAft>
              <a:buClrTx/>
              <a:buSzTx/>
              <a:buFontTx/>
              <a:buNone/>
              <a:defRPr kumimoji="0" sz="1400" b="1" i="0" u="none" strike="noStrike" cap="none" spc="0" normalizeH="0" baseline="0">
                <a:ln>
                  <a:noFill/>
                </a:ln>
                <a:solidFill>
                  <a:schemeClr val="tx1"/>
                </a:solidFill>
                <a:effectLst/>
                <a:uLnTx/>
                <a:uFillTx/>
                <a:latin typeface="微软雅黑" panose="020B0503020204020204" pitchFamily="34" charset="-122"/>
                <a:ea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dirty="0">
                <a:latin typeface="汉仪润圆-65简" panose="00020600040101010101" pitchFamily="18" charset="-122"/>
                <a:ea typeface="汉仪润圆-65简" panose="00020600040101010101" pitchFamily="18" charset="-122"/>
                <a:sym typeface="微软雅黑" panose="020B0503020204020204" pitchFamily="34" charset="-122"/>
              </a:rPr>
              <a:t>营销创新需求</a:t>
            </a:r>
            <a:endParaRPr lang="en-US" altLang="zh-CN" dirty="0">
              <a:latin typeface="汉仪润圆-65简" panose="00020600040101010101" pitchFamily="18" charset="-122"/>
              <a:ea typeface="汉仪润圆-65简" panose="00020600040101010101" pitchFamily="18" charset="-122"/>
              <a:sym typeface="微软雅黑" panose="020B0503020204020204" pitchFamily="34" charset="-122"/>
            </a:endParaRPr>
          </a:p>
        </p:txBody>
      </p:sp>
      <p:sp>
        <p:nvSpPr>
          <p:cNvPr id="63" name="Shape6"/>
          <p:cNvSpPr/>
          <p:nvPr>
            <p:custDataLst>
              <p:tags r:id="rId22"/>
            </p:custDataLst>
          </p:nvPr>
        </p:nvSpPr>
        <p:spPr>
          <a:xfrm flipH="1">
            <a:off x="1677782" y="5048053"/>
            <a:ext cx="1690677" cy="525256"/>
          </a:xfrm>
          <a:custGeom>
            <a:avLst/>
            <a:gdLst>
              <a:gd name="connsiteX0" fmla="*/ 0 w 2723824"/>
              <a:gd name="connsiteY0" fmla="*/ 87544 h 525256"/>
              <a:gd name="connsiteX1" fmla="*/ 87544 w 2723824"/>
              <a:gd name="connsiteY1" fmla="*/ 0 h 525256"/>
              <a:gd name="connsiteX2" fmla="*/ 453971 w 2723824"/>
              <a:gd name="connsiteY2" fmla="*/ 0 h 525256"/>
              <a:gd name="connsiteX3" fmla="*/ 453971 w 2723824"/>
              <a:gd name="connsiteY3" fmla="*/ 0 h 525256"/>
              <a:gd name="connsiteX4" fmla="*/ 1134927 w 2723824"/>
              <a:gd name="connsiteY4" fmla="*/ 0 h 525256"/>
              <a:gd name="connsiteX5" fmla="*/ 2636280 w 2723824"/>
              <a:gd name="connsiteY5" fmla="*/ 0 h 525256"/>
              <a:gd name="connsiteX6" fmla="*/ 2723824 w 2723824"/>
              <a:gd name="connsiteY6" fmla="*/ 87544 h 525256"/>
              <a:gd name="connsiteX7" fmla="*/ 2723824 w 2723824"/>
              <a:gd name="connsiteY7" fmla="*/ 306399 h 525256"/>
              <a:gd name="connsiteX8" fmla="*/ 2723824 w 2723824"/>
              <a:gd name="connsiteY8" fmla="*/ 306399 h 525256"/>
              <a:gd name="connsiteX9" fmla="*/ 2723824 w 2723824"/>
              <a:gd name="connsiteY9" fmla="*/ 437713 h 525256"/>
              <a:gd name="connsiteX10" fmla="*/ 2723824 w 2723824"/>
              <a:gd name="connsiteY10" fmla="*/ 437712 h 525256"/>
              <a:gd name="connsiteX11" fmla="*/ 2636280 w 2723824"/>
              <a:gd name="connsiteY11" fmla="*/ 525256 h 525256"/>
              <a:gd name="connsiteX12" fmla="*/ 1134927 w 2723824"/>
              <a:gd name="connsiteY12" fmla="*/ 525256 h 525256"/>
              <a:gd name="connsiteX13" fmla="*/ 453971 w 2723824"/>
              <a:gd name="connsiteY13" fmla="*/ 525256 h 525256"/>
              <a:gd name="connsiteX14" fmla="*/ 453971 w 2723824"/>
              <a:gd name="connsiteY14" fmla="*/ 525256 h 525256"/>
              <a:gd name="connsiteX15" fmla="*/ 87544 w 2723824"/>
              <a:gd name="connsiteY15" fmla="*/ 525256 h 525256"/>
              <a:gd name="connsiteX16" fmla="*/ 0 w 2723824"/>
              <a:gd name="connsiteY16" fmla="*/ 437712 h 525256"/>
              <a:gd name="connsiteX17" fmla="*/ 0 w 2723824"/>
              <a:gd name="connsiteY17" fmla="*/ 437713 h 525256"/>
              <a:gd name="connsiteX18" fmla="*/ -266581 w 2723824"/>
              <a:gd name="connsiteY18" fmla="*/ 267959 h 525256"/>
              <a:gd name="connsiteX19" fmla="*/ 0 w 2723824"/>
              <a:gd name="connsiteY19" fmla="*/ 306399 h 525256"/>
              <a:gd name="connsiteX20" fmla="*/ 0 w 2723824"/>
              <a:gd name="connsiteY20" fmla="*/ 87544 h 525256"/>
              <a:gd name="connsiteX0-1" fmla="*/ 266581 w 2990405"/>
              <a:gd name="connsiteY0-2" fmla="*/ 87544 h 525256"/>
              <a:gd name="connsiteX1-3" fmla="*/ 354125 w 2990405"/>
              <a:gd name="connsiteY1-4" fmla="*/ 0 h 525256"/>
              <a:gd name="connsiteX2-5" fmla="*/ 720552 w 2990405"/>
              <a:gd name="connsiteY2-6" fmla="*/ 0 h 525256"/>
              <a:gd name="connsiteX3-7" fmla="*/ 720552 w 2990405"/>
              <a:gd name="connsiteY3-8" fmla="*/ 0 h 525256"/>
              <a:gd name="connsiteX4-9" fmla="*/ 1401508 w 2990405"/>
              <a:gd name="connsiteY4-10" fmla="*/ 0 h 525256"/>
              <a:gd name="connsiteX5-11" fmla="*/ 2902861 w 2990405"/>
              <a:gd name="connsiteY5-12" fmla="*/ 0 h 525256"/>
              <a:gd name="connsiteX6-13" fmla="*/ 2990405 w 2990405"/>
              <a:gd name="connsiteY6-14" fmla="*/ 87544 h 525256"/>
              <a:gd name="connsiteX7-15" fmla="*/ 2990405 w 2990405"/>
              <a:gd name="connsiteY7-16" fmla="*/ 306399 h 525256"/>
              <a:gd name="connsiteX8-17" fmla="*/ 2990405 w 2990405"/>
              <a:gd name="connsiteY8-18" fmla="*/ 306399 h 525256"/>
              <a:gd name="connsiteX9-19" fmla="*/ 2990405 w 2990405"/>
              <a:gd name="connsiteY9-20" fmla="*/ 437713 h 525256"/>
              <a:gd name="connsiteX10-21" fmla="*/ 2990405 w 2990405"/>
              <a:gd name="connsiteY10-22" fmla="*/ 437712 h 525256"/>
              <a:gd name="connsiteX11-23" fmla="*/ 2902861 w 2990405"/>
              <a:gd name="connsiteY11-24" fmla="*/ 525256 h 525256"/>
              <a:gd name="connsiteX12-25" fmla="*/ 1401508 w 2990405"/>
              <a:gd name="connsiteY12-26" fmla="*/ 525256 h 525256"/>
              <a:gd name="connsiteX13-27" fmla="*/ 720552 w 2990405"/>
              <a:gd name="connsiteY13-28" fmla="*/ 525256 h 525256"/>
              <a:gd name="connsiteX14-29" fmla="*/ 720552 w 2990405"/>
              <a:gd name="connsiteY14-30" fmla="*/ 525256 h 525256"/>
              <a:gd name="connsiteX15-31" fmla="*/ 354125 w 2990405"/>
              <a:gd name="connsiteY15-32" fmla="*/ 525256 h 525256"/>
              <a:gd name="connsiteX16-33" fmla="*/ 266581 w 2990405"/>
              <a:gd name="connsiteY16-34" fmla="*/ 437712 h 525256"/>
              <a:gd name="connsiteX17-35" fmla="*/ 258961 w 2990405"/>
              <a:gd name="connsiteY17-36" fmla="*/ 346273 h 525256"/>
              <a:gd name="connsiteX18-37" fmla="*/ 0 w 2990405"/>
              <a:gd name="connsiteY18-38" fmla="*/ 267959 h 525256"/>
              <a:gd name="connsiteX19-39" fmla="*/ 266581 w 2990405"/>
              <a:gd name="connsiteY19-40" fmla="*/ 306399 h 525256"/>
              <a:gd name="connsiteX20-41" fmla="*/ 266581 w 2990405"/>
              <a:gd name="connsiteY20-42" fmla="*/ 87544 h 525256"/>
              <a:gd name="connsiteX0-43" fmla="*/ 266581 w 2990405"/>
              <a:gd name="connsiteY0-44" fmla="*/ 87544 h 525256"/>
              <a:gd name="connsiteX1-45" fmla="*/ 354125 w 2990405"/>
              <a:gd name="connsiteY1-46" fmla="*/ 0 h 525256"/>
              <a:gd name="connsiteX2-47" fmla="*/ 720552 w 2990405"/>
              <a:gd name="connsiteY2-48" fmla="*/ 0 h 525256"/>
              <a:gd name="connsiteX3-49" fmla="*/ 720552 w 2990405"/>
              <a:gd name="connsiteY3-50" fmla="*/ 0 h 525256"/>
              <a:gd name="connsiteX4-51" fmla="*/ 1401508 w 2990405"/>
              <a:gd name="connsiteY4-52" fmla="*/ 0 h 525256"/>
              <a:gd name="connsiteX5-53" fmla="*/ 2902861 w 2990405"/>
              <a:gd name="connsiteY5-54" fmla="*/ 0 h 525256"/>
              <a:gd name="connsiteX6-55" fmla="*/ 2990405 w 2990405"/>
              <a:gd name="connsiteY6-56" fmla="*/ 87544 h 525256"/>
              <a:gd name="connsiteX7-57" fmla="*/ 2990405 w 2990405"/>
              <a:gd name="connsiteY7-58" fmla="*/ 306399 h 525256"/>
              <a:gd name="connsiteX8-59" fmla="*/ 2990405 w 2990405"/>
              <a:gd name="connsiteY8-60" fmla="*/ 306399 h 525256"/>
              <a:gd name="connsiteX9-61" fmla="*/ 2990405 w 2990405"/>
              <a:gd name="connsiteY9-62" fmla="*/ 437713 h 525256"/>
              <a:gd name="connsiteX10-63" fmla="*/ 2990405 w 2990405"/>
              <a:gd name="connsiteY10-64" fmla="*/ 437712 h 525256"/>
              <a:gd name="connsiteX11-65" fmla="*/ 2902861 w 2990405"/>
              <a:gd name="connsiteY11-66" fmla="*/ 525256 h 525256"/>
              <a:gd name="connsiteX12-67" fmla="*/ 1401508 w 2990405"/>
              <a:gd name="connsiteY12-68" fmla="*/ 525256 h 525256"/>
              <a:gd name="connsiteX13-69" fmla="*/ 720552 w 2990405"/>
              <a:gd name="connsiteY13-70" fmla="*/ 525256 h 525256"/>
              <a:gd name="connsiteX14-71" fmla="*/ 720552 w 2990405"/>
              <a:gd name="connsiteY14-72" fmla="*/ 525256 h 525256"/>
              <a:gd name="connsiteX15-73" fmla="*/ 354125 w 2990405"/>
              <a:gd name="connsiteY15-74" fmla="*/ 525256 h 525256"/>
              <a:gd name="connsiteX16-75" fmla="*/ 266581 w 2990405"/>
              <a:gd name="connsiteY16-76" fmla="*/ 437712 h 525256"/>
              <a:gd name="connsiteX17-77" fmla="*/ 258961 w 2990405"/>
              <a:gd name="connsiteY17-78" fmla="*/ 346273 h 525256"/>
              <a:gd name="connsiteX18-79" fmla="*/ 0 w 2990405"/>
              <a:gd name="connsiteY18-80" fmla="*/ 267959 h 525256"/>
              <a:gd name="connsiteX19-81" fmla="*/ 264676 w 2990405"/>
              <a:gd name="connsiteY19-82" fmla="*/ 251154 h 525256"/>
              <a:gd name="connsiteX20-83" fmla="*/ 266581 w 2990405"/>
              <a:gd name="connsiteY20-84" fmla="*/ 87544 h 525256"/>
              <a:gd name="connsiteX0-85" fmla="*/ 135136 w 2858960"/>
              <a:gd name="connsiteY0-86" fmla="*/ 87544 h 525256"/>
              <a:gd name="connsiteX1-87" fmla="*/ 222680 w 2858960"/>
              <a:gd name="connsiteY1-88" fmla="*/ 0 h 525256"/>
              <a:gd name="connsiteX2-89" fmla="*/ 589107 w 2858960"/>
              <a:gd name="connsiteY2-90" fmla="*/ 0 h 525256"/>
              <a:gd name="connsiteX3-91" fmla="*/ 589107 w 2858960"/>
              <a:gd name="connsiteY3-92" fmla="*/ 0 h 525256"/>
              <a:gd name="connsiteX4-93" fmla="*/ 1270063 w 2858960"/>
              <a:gd name="connsiteY4-94" fmla="*/ 0 h 525256"/>
              <a:gd name="connsiteX5-95" fmla="*/ 2771416 w 2858960"/>
              <a:gd name="connsiteY5-96" fmla="*/ 0 h 525256"/>
              <a:gd name="connsiteX6-97" fmla="*/ 2858960 w 2858960"/>
              <a:gd name="connsiteY6-98" fmla="*/ 87544 h 525256"/>
              <a:gd name="connsiteX7-99" fmla="*/ 2858960 w 2858960"/>
              <a:gd name="connsiteY7-100" fmla="*/ 306399 h 525256"/>
              <a:gd name="connsiteX8-101" fmla="*/ 2858960 w 2858960"/>
              <a:gd name="connsiteY8-102" fmla="*/ 306399 h 525256"/>
              <a:gd name="connsiteX9-103" fmla="*/ 2858960 w 2858960"/>
              <a:gd name="connsiteY9-104" fmla="*/ 437713 h 525256"/>
              <a:gd name="connsiteX10-105" fmla="*/ 2858960 w 2858960"/>
              <a:gd name="connsiteY10-106" fmla="*/ 437712 h 525256"/>
              <a:gd name="connsiteX11-107" fmla="*/ 2771416 w 2858960"/>
              <a:gd name="connsiteY11-108" fmla="*/ 525256 h 525256"/>
              <a:gd name="connsiteX12-109" fmla="*/ 1270063 w 2858960"/>
              <a:gd name="connsiteY12-110" fmla="*/ 525256 h 525256"/>
              <a:gd name="connsiteX13-111" fmla="*/ 589107 w 2858960"/>
              <a:gd name="connsiteY13-112" fmla="*/ 525256 h 525256"/>
              <a:gd name="connsiteX14-113" fmla="*/ 589107 w 2858960"/>
              <a:gd name="connsiteY14-114" fmla="*/ 525256 h 525256"/>
              <a:gd name="connsiteX15-115" fmla="*/ 222680 w 2858960"/>
              <a:gd name="connsiteY15-116" fmla="*/ 525256 h 525256"/>
              <a:gd name="connsiteX16-117" fmla="*/ 135136 w 2858960"/>
              <a:gd name="connsiteY16-118" fmla="*/ 437712 h 525256"/>
              <a:gd name="connsiteX17-119" fmla="*/ 127516 w 2858960"/>
              <a:gd name="connsiteY17-120" fmla="*/ 346273 h 525256"/>
              <a:gd name="connsiteX18-121" fmla="*/ 0 w 2858960"/>
              <a:gd name="connsiteY18-122" fmla="*/ 302249 h 525256"/>
              <a:gd name="connsiteX19-123" fmla="*/ 133231 w 2858960"/>
              <a:gd name="connsiteY19-124" fmla="*/ 251154 h 525256"/>
              <a:gd name="connsiteX20-125" fmla="*/ 135136 w 2858960"/>
              <a:gd name="connsiteY20-126" fmla="*/ 87544 h 525256"/>
              <a:gd name="connsiteX0-127" fmla="*/ 135136 w 2858960"/>
              <a:gd name="connsiteY0-128" fmla="*/ 87544 h 525256"/>
              <a:gd name="connsiteX1-129" fmla="*/ 222680 w 2858960"/>
              <a:gd name="connsiteY1-130" fmla="*/ 0 h 525256"/>
              <a:gd name="connsiteX2-131" fmla="*/ 589107 w 2858960"/>
              <a:gd name="connsiteY2-132" fmla="*/ 0 h 525256"/>
              <a:gd name="connsiteX3-133" fmla="*/ 589107 w 2858960"/>
              <a:gd name="connsiteY3-134" fmla="*/ 0 h 525256"/>
              <a:gd name="connsiteX4-135" fmla="*/ 1270063 w 2858960"/>
              <a:gd name="connsiteY4-136" fmla="*/ 0 h 525256"/>
              <a:gd name="connsiteX5-137" fmla="*/ 2771416 w 2858960"/>
              <a:gd name="connsiteY5-138" fmla="*/ 0 h 525256"/>
              <a:gd name="connsiteX6-139" fmla="*/ 2858960 w 2858960"/>
              <a:gd name="connsiteY6-140" fmla="*/ 87544 h 525256"/>
              <a:gd name="connsiteX7-141" fmla="*/ 2858960 w 2858960"/>
              <a:gd name="connsiteY7-142" fmla="*/ 306399 h 525256"/>
              <a:gd name="connsiteX8-143" fmla="*/ 2858960 w 2858960"/>
              <a:gd name="connsiteY8-144" fmla="*/ 306399 h 525256"/>
              <a:gd name="connsiteX9-145" fmla="*/ 2858960 w 2858960"/>
              <a:gd name="connsiteY9-146" fmla="*/ 437713 h 525256"/>
              <a:gd name="connsiteX10-147" fmla="*/ 2858960 w 2858960"/>
              <a:gd name="connsiteY10-148" fmla="*/ 437712 h 525256"/>
              <a:gd name="connsiteX11-149" fmla="*/ 2771416 w 2858960"/>
              <a:gd name="connsiteY11-150" fmla="*/ 525256 h 525256"/>
              <a:gd name="connsiteX12-151" fmla="*/ 1270063 w 2858960"/>
              <a:gd name="connsiteY12-152" fmla="*/ 525256 h 525256"/>
              <a:gd name="connsiteX13-153" fmla="*/ 589107 w 2858960"/>
              <a:gd name="connsiteY13-154" fmla="*/ 525256 h 525256"/>
              <a:gd name="connsiteX14-155" fmla="*/ 589107 w 2858960"/>
              <a:gd name="connsiteY14-156" fmla="*/ 525256 h 525256"/>
              <a:gd name="connsiteX15-157" fmla="*/ 222680 w 2858960"/>
              <a:gd name="connsiteY15-158" fmla="*/ 525256 h 525256"/>
              <a:gd name="connsiteX16-159" fmla="*/ 135136 w 2858960"/>
              <a:gd name="connsiteY16-160" fmla="*/ 437712 h 525256"/>
              <a:gd name="connsiteX17-161" fmla="*/ 135136 w 2858960"/>
              <a:gd name="connsiteY17-162" fmla="*/ 332938 h 525256"/>
              <a:gd name="connsiteX18-163" fmla="*/ 0 w 2858960"/>
              <a:gd name="connsiteY18-164" fmla="*/ 302249 h 525256"/>
              <a:gd name="connsiteX19-165" fmla="*/ 133231 w 2858960"/>
              <a:gd name="connsiteY19-166" fmla="*/ 251154 h 525256"/>
              <a:gd name="connsiteX20-167" fmla="*/ 135136 w 2858960"/>
              <a:gd name="connsiteY20-168" fmla="*/ 87544 h 525256"/>
              <a:gd name="connsiteX0-169" fmla="*/ 110371 w 2834195"/>
              <a:gd name="connsiteY0-170" fmla="*/ 87544 h 525256"/>
              <a:gd name="connsiteX1-171" fmla="*/ 197915 w 2834195"/>
              <a:gd name="connsiteY1-172" fmla="*/ 0 h 525256"/>
              <a:gd name="connsiteX2-173" fmla="*/ 564342 w 2834195"/>
              <a:gd name="connsiteY2-174" fmla="*/ 0 h 525256"/>
              <a:gd name="connsiteX3-175" fmla="*/ 564342 w 2834195"/>
              <a:gd name="connsiteY3-176" fmla="*/ 0 h 525256"/>
              <a:gd name="connsiteX4-177" fmla="*/ 1245298 w 2834195"/>
              <a:gd name="connsiteY4-178" fmla="*/ 0 h 525256"/>
              <a:gd name="connsiteX5-179" fmla="*/ 2746651 w 2834195"/>
              <a:gd name="connsiteY5-180" fmla="*/ 0 h 525256"/>
              <a:gd name="connsiteX6-181" fmla="*/ 2834195 w 2834195"/>
              <a:gd name="connsiteY6-182" fmla="*/ 87544 h 525256"/>
              <a:gd name="connsiteX7-183" fmla="*/ 2834195 w 2834195"/>
              <a:gd name="connsiteY7-184" fmla="*/ 306399 h 525256"/>
              <a:gd name="connsiteX8-185" fmla="*/ 2834195 w 2834195"/>
              <a:gd name="connsiteY8-186" fmla="*/ 306399 h 525256"/>
              <a:gd name="connsiteX9-187" fmla="*/ 2834195 w 2834195"/>
              <a:gd name="connsiteY9-188" fmla="*/ 437713 h 525256"/>
              <a:gd name="connsiteX10-189" fmla="*/ 2834195 w 2834195"/>
              <a:gd name="connsiteY10-190" fmla="*/ 437712 h 525256"/>
              <a:gd name="connsiteX11-191" fmla="*/ 2746651 w 2834195"/>
              <a:gd name="connsiteY11-192" fmla="*/ 525256 h 525256"/>
              <a:gd name="connsiteX12-193" fmla="*/ 1245298 w 2834195"/>
              <a:gd name="connsiteY12-194" fmla="*/ 525256 h 525256"/>
              <a:gd name="connsiteX13-195" fmla="*/ 564342 w 2834195"/>
              <a:gd name="connsiteY13-196" fmla="*/ 525256 h 525256"/>
              <a:gd name="connsiteX14-197" fmla="*/ 564342 w 2834195"/>
              <a:gd name="connsiteY14-198" fmla="*/ 525256 h 525256"/>
              <a:gd name="connsiteX15-199" fmla="*/ 197915 w 2834195"/>
              <a:gd name="connsiteY15-200" fmla="*/ 525256 h 525256"/>
              <a:gd name="connsiteX16-201" fmla="*/ 110371 w 2834195"/>
              <a:gd name="connsiteY16-202" fmla="*/ 437712 h 525256"/>
              <a:gd name="connsiteX17-203" fmla="*/ 110371 w 2834195"/>
              <a:gd name="connsiteY17-204" fmla="*/ 332938 h 525256"/>
              <a:gd name="connsiteX18-205" fmla="*/ 0 w 2834195"/>
              <a:gd name="connsiteY18-206" fmla="*/ 287009 h 525256"/>
              <a:gd name="connsiteX19-207" fmla="*/ 108466 w 2834195"/>
              <a:gd name="connsiteY19-208" fmla="*/ 251154 h 525256"/>
              <a:gd name="connsiteX20-209" fmla="*/ 110371 w 2834195"/>
              <a:gd name="connsiteY20-210" fmla="*/ 87544 h 525256"/>
              <a:gd name="connsiteX0-211" fmla="*/ 110371 w 2834195"/>
              <a:gd name="connsiteY0-212" fmla="*/ 87544 h 525256"/>
              <a:gd name="connsiteX1-213" fmla="*/ 197915 w 2834195"/>
              <a:gd name="connsiteY1-214" fmla="*/ 0 h 525256"/>
              <a:gd name="connsiteX2-215" fmla="*/ 564342 w 2834195"/>
              <a:gd name="connsiteY2-216" fmla="*/ 0 h 525256"/>
              <a:gd name="connsiteX3-217" fmla="*/ 564342 w 2834195"/>
              <a:gd name="connsiteY3-218" fmla="*/ 0 h 525256"/>
              <a:gd name="connsiteX4-219" fmla="*/ 1245298 w 2834195"/>
              <a:gd name="connsiteY4-220" fmla="*/ 0 h 525256"/>
              <a:gd name="connsiteX5-221" fmla="*/ 2746651 w 2834195"/>
              <a:gd name="connsiteY5-222" fmla="*/ 0 h 525256"/>
              <a:gd name="connsiteX6-223" fmla="*/ 2834195 w 2834195"/>
              <a:gd name="connsiteY6-224" fmla="*/ 87544 h 525256"/>
              <a:gd name="connsiteX7-225" fmla="*/ 2834195 w 2834195"/>
              <a:gd name="connsiteY7-226" fmla="*/ 306399 h 525256"/>
              <a:gd name="connsiteX8-227" fmla="*/ 2834195 w 2834195"/>
              <a:gd name="connsiteY8-228" fmla="*/ 306399 h 525256"/>
              <a:gd name="connsiteX9-229" fmla="*/ 2834195 w 2834195"/>
              <a:gd name="connsiteY9-230" fmla="*/ 437713 h 525256"/>
              <a:gd name="connsiteX10-231" fmla="*/ 2834195 w 2834195"/>
              <a:gd name="connsiteY10-232" fmla="*/ 437712 h 525256"/>
              <a:gd name="connsiteX11-233" fmla="*/ 2746651 w 2834195"/>
              <a:gd name="connsiteY11-234" fmla="*/ 525256 h 525256"/>
              <a:gd name="connsiteX12-235" fmla="*/ 1245298 w 2834195"/>
              <a:gd name="connsiteY12-236" fmla="*/ 525256 h 525256"/>
              <a:gd name="connsiteX13-237" fmla="*/ 564342 w 2834195"/>
              <a:gd name="connsiteY13-238" fmla="*/ 525256 h 525256"/>
              <a:gd name="connsiteX14-239" fmla="*/ 564342 w 2834195"/>
              <a:gd name="connsiteY14-240" fmla="*/ 525256 h 525256"/>
              <a:gd name="connsiteX15-241" fmla="*/ 197915 w 2834195"/>
              <a:gd name="connsiteY15-242" fmla="*/ 525256 h 525256"/>
              <a:gd name="connsiteX16-243" fmla="*/ 110371 w 2834195"/>
              <a:gd name="connsiteY16-244" fmla="*/ 437712 h 525256"/>
              <a:gd name="connsiteX17-245" fmla="*/ 110371 w 2834195"/>
              <a:gd name="connsiteY17-246" fmla="*/ 332938 h 525256"/>
              <a:gd name="connsiteX18-247" fmla="*/ 0 w 2834195"/>
              <a:gd name="connsiteY18-248" fmla="*/ 287009 h 525256"/>
              <a:gd name="connsiteX19-249" fmla="*/ 110371 w 2834195"/>
              <a:gd name="connsiteY19-250" fmla="*/ 211149 h 525256"/>
              <a:gd name="connsiteX20-251" fmla="*/ 110371 w 2834195"/>
              <a:gd name="connsiteY20-252" fmla="*/ 87544 h 525256"/>
              <a:gd name="connsiteX0-253" fmla="*/ 110371 w 2834195"/>
              <a:gd name="connsiteY0-254" fmla="*/ 87544 h 525256"/>
              <a:gd name="connsiteX1-255" fmla="*/ 197915 w 2834195"/>
              <a:gd name="connsiteY1-256" fmla="*/ 0 h 525256"/>
              <a:gd name="connsiteX2-257" fmla="*/ 564342 w 2834195"/>
              <a:gd name="connsiteY2-258" fmla="*/ 0 h 525256"/>
              <a:gd name="connsiteX3-259" fmla="*/ 564342 w 2834195"/>
              <a:gd name="connsiteY3-260" fmla="*/ 0 h 525256"/>
              <a:gd name="connsiteX4-261" fmla="*/ 1245298 w 2834195"/>
              <a:gd name="connsiteY4-262" fmla="*/ 0 h 525256"/>
              <a:gd name="connsiteX5-263" fmla="*/ 2746651 w 2834195"/>
              <a:gd name="connsiteY5-264" fmla="*/ 0 h 525256"/>
              <a:gd name="connsiteX6-265" fmla="*/ 2834195 w 2834195"/>
              <a:gd name="connsiteY6-266" fmla="*/ 87544 h 525256"/>
              <a:gd name="connsiteX7-267" fmla="*/ 2834195 w 2834195"/>
              <a:gd name="connsiteY7-268" fmla="*/ 306399 h 525256"/>
              <a:gd name="connsiteX8-269" fmla="*/ 2834195 w 2834195"/>
              <a:gd name="connsiteY8-270" fmla="*/ 306399 h 525256"/>
              <a:gd name="connsiteX9-271" fmla="*/ 2834195 w 2834195"/>
              <a:gd name="connsiteY9-272" fmla="*/ 437713 h 525256"/>
              <a:gd name="connsiteX10-273" fmla="*/ 2834195 w 2834195"/>
              <a:gd name="connsiteY10-274" fmla="*/ 437712 h 525256"/>
              <a:gd name="connsiteX11-275" fmla="*/ 2746651 w 2834195"/>
              <a:gd name="connsiteY11-276" fmla="*/ 525256 h 525256"/>
              <a:gd name="connsiteX12-277" fmla="*/ 1245298 w 2834195"/>
              <a:gd name="connsiteY12-278" fmla="*/ 525256 h 525256"/>
              <a:gd name="connsiteX13-279" fmla="*/ 564342 w 2834195"/>
              <a:gd name="connsiteY13-280" fmla="*/ 525256 h 525256"/>
              <a:gd name="connsiteX14-281" fmla="*/ 564342 w 2834195"/>
              <a:gd name="connsiteY14-282" fmla="*/ 525256 h 525256"/>
              <a:gd name="connsiteX15-283" fmla="*/ 197915 w 2834195"/>
              <a:gd name="connsiteY15-284" fmla="*/ 525256 h 525256"/>
              <a:gd name="connsiteX16-285" fmla="*/ 110371 w 2834195"/>
              <a:gd name="connsiteY16-286" fmla="*/ 437712 h 525256"/>
              <a:gd name="connsiteX17-287" fmla="*/ 110371 w 2834195"/>
              <a:gd name="connsiteY17-288" fmla="*/ 294838 h 525256"/>
              <a:gd name="connsiteX18-289" fmla="*/ 0 w 2834195"/>
              <a:gd name="connsiteY18-290" fmla="*/ 287009 h 525256"/>
              <a:gd name="connsiteX19-291" fmla="*/ 110371 w 2834195"/>
              <a:gd name="connsiteY19-292" fmla="*/ 211149 h 525256"/>
              <a:gd name="connsiteX20-293" fmla="*/ 110371 w 2834195"/>
              <a:gd name="connsiteY20-294" fmla="*/ 87544 h 525256"/>
              <a:gd name="connsiteX0-295" fmla="*/ 110371 w 2834195"/>
              <a:gd name="connsiteY0-296" fmla="*/ 87544 h 525256"/>
              <a:gd name="connsiteX1-297" fmla="*/ 197915 w 2834195"/>
              <a:gd name="connsiteY1-298" fmla="*/ 0 h 525256"/>
              <a:gd name="connsiteX2-299" fmla="*/ 564342 w 2834195"/>
              <a:gd name="connsiteY2-300" fmla="*/ 0 h 525256"/>
              <a:gd name="connsiteX3-301" fmla="*/ 564342 w 2834195"/>
              <a:gd name="connsiteY3-302" fmla="*/ 0 h 525256"/>
              <a:gd name="connsiteX4-303" fmla="*/ 1245298 w 2834195"/>
              <a:gd name="connsiteY4-304" fmla="*/ 0 h 525256"/>
              <a:gd name="connsiteX5-305" fmla="*/ 2746651 w 2834195"/>
              <a:gd name="connsiteY5-306" fmla="*/ 0 h 525256"/>
              <a:gd name="connsiteX6-307" fmla="*/ 2834195 w 2834195"/>
              <a:gd name="connsiteY6-308" fmla="*/ 87544 h 525256"/>
              <a:gd name="connsiteX7-309" fmla="*/ 2834195 w 2834195"/>
              <a:gd name="connsiteY7-310" fmla="*/ 306399 h 525256"/>
              <a:gd name="connsiteX8-311" fmla="*/ 2834195 w 2834195"/>
              <a:gd name="connsiteY8-312" fmla="*/ 306399 h 525256"/>
              <a:gd name="connsiteX9-313" fmla="*/ 2834195 w 2834195"/>
              <a:gd name="connsiteY9-314" fmla="*/ 437713 h 525256"/>
              <a:gd name="connsiteX10-315" fmla="*/ 2834195 w 2834195"/>
              <a:gd name="connsiteY10-316" fmla="*/ 437712 h 525256"/>
              <a:gd name="connsiteX11-317" fmla="*/ 2746651 w 2834195"/>
              <a:gd name="connsiteY11-318" fmla="*/ 525256 h 525256"/>
              <a:gd name="connsiteX12-319" fmla="*/ 1245298 w 2834195"/>
              <a:gd name="connsiteY12-320" fmla="*/ 525256 h 525256"/>
              <a:gd name="connsiteX13-321" fmla="*/ 564342 w 2834195"/>
              <a:gd name="connsiteY13-322" fmla="*/ 525256 h 525256"/>
              <a:gd name="connsiteX14-323" fmla="*/ 564342 w 2834195"/>
              <a:gd name="connsiteY14-324" fmla="*/ 525256 h 525256"/>
              <a:gd name="connsiteX15-325" fmla="*/ 197915 w 2834195"/>
              <a:gd name="connsiteY15-326" fmla="*/ 525256 h 525256"/>
              <a:gd name="connsiteX16-327" fmla="*/ 110371 w 2834195"/>
              <a:gd name="connsiteY16-328" fmla="*/ 437712 h 525256"/>
              <a:gd name="connsiteX17-329" fmla="*/ 110371 w 2834195"/>
              <a:gd name="connsiteY17-330" fmla="*/ 294838 h 525256"/>
              <a:gd name="connsiteX18-331" fmla="*/ 0 w 2834195"/>
              <a:gd name="connsiteY18-332" fmla="*/ 269864 h 525256"/>
              <a:gd name="connsiteX19-333" fmla="*/ 110371 w 2834195"/>
              <a:gd name="connsiteY19-334" fmla="*/ 211149 h 525256"/>
              <a:gd name="connsiteX20-335" fmla="*/ 110371 w 2834195"/>
              <a:gd name="connsiteY20-336" fmla="*/ 87544 h 525256"/>
              <a:gd name="connsiteX0-337" fmla="*/ 110371 w 2834195"/>
              <a:gd name="connsiteY0-338" fmla="*/ 87544 h 525256"/>
              <a:gd name="connsiteX1-339" fmla="*/ 197915 w 2834195"/>
              <a:gd name="connsiteY1-340" fmla="*/ 0 h 525256"/>
              <a:gd name="connsiteX2-341" fmla="*/ 564342 w 2834195"/>
              <a:gd name="connsiteY2-342" fmla="*/ 0 h 525256"/>
              <a:gd name="connsiteX3-343" fmla="*/ 564342 w 2834195"/>
              <a:gd name="connsiteY3-344" fmla="*/ 0 h 525256"/>
              <a:gd name="connsiteX4-345" fmla="*/ 1245298 w 2834195"/>
              <a:gd name="connsiteY4-346" fmla="*/ 0 h 525256"/>
              <a:gd name="connsiteX5-347" fmla="*/ 2746651 w 2834195"/>
              <a:gd name="connsiteY5-348" fmla="*/ 0 h 525256"/>
              <a:gd name="connsiteX6-349" fmla="*/ 2834195 w 2834195"/>
              <a:gd name="connsiteY6-350" fmla="*/ 87544 h 525256"/>
              <a:gd name="connsiteX7-351" fmla="*/ 2834195 w 2834195"/>
              <a:gd name="connsiteY7-352" fmla="*/ 306399 h 525256"/>
              <a:gd name="connsiteX8-353" fmla="*/ 2834195 w 2834195"/>
              <a:gd name="connsiteY8-354" fmla="*/ 306399 h 525256"/>
              <a:gd name="connsiteX9-355" fmla="*/ 2834195 w 2834195"/>
              <a:gd name="connsiteY9-356" fmla="*/ 437713 h 525256"/>
              <a:gd name="connsiteX10-357" fmla="*/ 2834195 w 2834195"/>
              <a:gd name="connsiteY10-358" fmla="*/ 437712 h 525256"/>
              <a:gd name="connsiteX11-359" fmla="*/ 2746651 w 2834195"/>
              <a:gd name="connsiteY11-360" fmla="*/ 525256 h 525256"/>
              <a:gd name="connsiteX12-361" fmla="*/ 1245298 w 2834195"/>
              <a:gd name="connsiteY12-362" fmla="*/ 525256 h 525256"/>
              <a:gd name="connsiteX13-363" fmla="*/ 564342 w 2834195"/>
              <a:gd name="connsiteY13-364" fmla="*/ 525256 h 525256"/>
              <a:gd name="connsiteX14-365" fmla="*/ 564342 w 2834195"/>
              <a:gd name="connsiteY14-366" fmla="*/ 525256 h 525256"/>
              <a:gd name="connsiteX15-367" fmla="*/ 197915 w 2834195"/>
              <a:gd name="connsiteY15-368" fmla="*/ 525256 h 525256"/>
              <a:gd name="connsiteX16-369" fmla="*/ 110371 w 2834195"/>
              <a:gd name="connsiteY16-370" fmla="*/ 437712 h 525256"/>
              <a:gd name="connsiteX17-371" fmla="*/ 110371 w 2834195"/>
              <a:gd name="connsiteY17-372" fmla="*/ 310078 h 525256"/>
              <a:gd name="connsiteX18-373" fmla="*/ 0 w 2834195"/>
              <a:gd name="connsiteY18-374" fmla="*/ 269864 h 525256"/>
              <a:gd name="connsiteX19-375" fmla="*/ 110371 w 2834195"/>
              <a:gd name="connsiteY19-376" fmla="*/ 211149 h 525256"/>
              <a:gd name="connsiteX20-377" fmla="*/ 110371 w 2834195"/>
              <a:gd name="connsiteY20-378" fmla="*/ 87544 h 525256"/>
              <a:gd name="connsiteX0-379" fmla="*/ 110371 w 2834195"/>
              <a:gd name="connsiteY0-380" fmla="*/ 87544 h 525256"/>
              <a:gd name="connsiteX1-381" fmla="*/ 197915 w 2834195"/>
              <a:gd name="connsiteY1-382" fmla="*/ 0 h 525256"/>
              <a:gd name="connsiteX2-383" fmla="*/ 564342 w 2834195"/>
              <a:gd name="connsiteY2-384" fmla="*/ 0 h 525256"/>
              <a:gd name="connsiteX3-385" fmla="*/ 564342 w 2834195"/>
              <a:gd name="connsiteY3-386" fmla="*/ 0 h 525256"/>
              <a:gd name="connsiteX4-387" fmla="*/ 1245298 w 2834195"/>
              <a:gd name="connsiteY4-388" fmla="*/ 0 h 525256"/>
              <a:gd name="connsiteX5-389" fmla="*/ 2746651 w 2834195"/>
              <a:gd name="connsiteY5-390" fmla="*/ 0 h 525256"/>
              <a:gd name="connsiteX6-391" fmla="*/ 2834195 w 2834195"/>
              <a:gd name="connsiteY6-392" fmla="*/ 87544 h 525256"/>
              <a:gd name="connsiteX7-393" fmla="*/ 2834195 w 2834195"/>
              <a:gd name="connsiteY7-394" fmla="*/ 306399 h 525256"/>
              <a:gd name="connsiteX8-395" fmla="*/ 2834195 w 2834195"/>
              <a:gd name="connsiteY8-396" fmla="*/ 306399 h 525256"/>
              <a:gd name="connsiteX9-397" fmla="*/ 2834195 w 2834195"/>
              <a:gd name="connsiteY9-398" fmla="*/ 437713 h 525256"/>
              <a:gd name="connsiteX10-399" fmla="*/ 2834195 w 2834195"/>
              <a:gd name="connsiteY10-400" fmla="*/ 437712 h 525256"/>
              <a:gd name="connsiteX11-401" fmla="*/ 2746651 w 2834195"/>
              <a:gd name="connsiteY11-402" fmla="*/ 525256 h 525256"/>
              <a:gd name="connsiteX12-403" fmla="*/ 1245298 w 2834195"/>
              <a:gd name="connsiteY12-404" fmla="*/ 525256 h 525256"/>
              <a:gd name="connsiteX13-405" fmla="*/ 564342 w 2834195"/>
              <a:gd name="connsiteY13-406" fmla="*/ 525256 h 525256"/>
              <a:gd name="connsiteX14-407" fmla="*/ 564342 w 2834195"/>
              <a:gd name="connsiteY14-408" fmla="*/ 525256 h 525256"/>
              <a:gd name="connsiteX15-409" fmla="*/ 197915 w 2834195"/>
              <a:gd name="connsiteY15-410" fmla="*/ 525256 h 525256"/>
              <a:gd name="connsiteX16-411" fmla="*/ 110371 w 2834195"/>
              <a:gd name="connsiteY16-412" fmla="*/ 437712 h 525256"/>
              <a:gd name="connsiteX17-413" fmla="*/ 110371 w 2834195"/>
              <a:gd name="connsiteY17-414" fmla="*/ 321508 h 525256"/>
              <a:gd name="connsiteX18-415" fmla="*/ 0 w 2834195"/>
              <a:gd name="connsiteY18-416" fmla="*/ 269864 h 525256"/>
              <a:gd name="connsiteX19-417" fmla="*/ 110371 w 2834195"/>
              <a:gd name="connsiteY19-418" fmla="*/ 211149 h 525256"/>
              <a:gd name="connsiteX20-419" fmla="*/ 110371 w 2834195"/>
              <a:gd name="connsiteY20-420" fmla="*/ 87544 h 525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2834195" h="525256">
                <a:moveTo>
                  <a:pt x="110371" y="87544"/>
                </a:moveTo>
                <a:cubicBezTo>
                  <a:pt x="110371" y="39195"/>
                  <a:pt x="149566" y="0"/>
                  <a:pt x="197915" y="0"/>
                </a:cubicBezTo>
                <a:lnTo>
                  <a:pt x="564342" y="0"/>
                </a:lnTo>
                <a:lnTo>
                  <a:pt x="564342" y="0"/>
                </a:lnTo>
                <a:lnTo>
                  <a:pt x="1245298" y="0"/>
                </a:lnTo>
                <a:lnTo>
                  <a:pt x="2746651" y="0"/>
                </a:lnTo>
                <a:cubicBezTo>
                  <a:pt x="2795000" y="0"/>
                  <a:pt x="2834195" y="39195"/>
                  <a:pt x="2834195" y="87544"/>
                </a:cubicBezTo>
                <a:lnTo>
                  <a:pt x="2834195" y="306399"/>
                </a:lnTo>
                <a:lnTo>
                  <a:pt x="2834195" y="306399"/>
                </a:lnTo>
                <a:lnTo>
                  <a:pt x="2834195" y="437713"/>
                </a:lnTo>
                <a:lnTo>
                  <a:pt x="2834195" y="437712"/>
                </a:lnTo>
                <a:cubicBezTo>
                  <a:pt x="2834195" y="486061"/>
                  <a:pt x="2795000" y="525256"/>
                  <a:pt x="2746651" y="525256"/>
                </a:cubicBezTo>
                <a:lnTo>
                  <a:pt x="1245298" y="525256"/>
                </a:lnTo>
                <a:lnTo>
                  <a:pt x="564342" y="525256"/>
                </a:lnTo>
                <a:lnTo>
                  <a:pt x="564342" y="525256"/>
                </a:lnTo>
                <a:lnTo>
                  <a:pt x="197915" y="525256"/>
                </a:lnTo>
                <a:cubicBezTo>
                  <a:pt x="149566" y="525256"/>
                  <a:pt x="110371" y="486061"/>
                  <a:pt x="110371" y="437712"/>
                </a:cubicBezTo>
                <a:lnTo>
                  <a:pt x="110371" y="321508"/>
                </a:lnTo>
                <a:lnTo>
                  <a:pt x="0" y="269864"/>
                </a:lnTo>
                <a:lnTo>
                  <a:pt x="110371" y="211149"/>
                </a:lnTo>
                <a:lnTo>
                  <a:pt x="110371" y="87544"/>
                </a:lnTo>
                <a:close/>
              </a:path>
            </a:pathLst>
          </a:custGeom>
          <a:noFill/>
          <a:ln>
            <a:solidFill>
              <a:schemeClr val="accent1">
                <a:lumMod val="40000"/>
                <a:lumOff val="6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rmAutofit/>
          </a:bodyPr>
          <a:p>
            <a:pPr algn="ctr"/>
            <a:endParaRPr lang="zh-CN" altLang="en-US" b="1">
              <a:solidFill>
                <a:schemeClr val="tx1"/>
              </a:solidFill>
              <a:latin typeface="汉仪润圆-65简" panose="00020600040101010101" pitchFamily="18" charset="-122"/>
              <a:ea typeface="汉仪润圆-65简" panose="00020600040101010101" pitchFamily="18" charset="-122"/>
            </a:endParaRPr>
          </a:p>
        </p:txBody>
      </p:sp>
      <p:sp>
        <p:nvSpPr>
          <p:cNvPr id="65" name="Text4"/>
          <p:cNvSpPr txBox="1"/>
          <p:nvPr>
            <p:custDataLst>
              <p:tags r:id="rId23"/>
            </p:custDataLst>
          </p:nvPr>
        </p:nvSpPr>
        <p:spPr>
          <a:xfrm>
            <a:off x="1047750" y="5957570"/>
            <a:ext cx="1691005" cy="525145"/>
          </a:xfrm>
          <a:prstGeom prst="rect">
            <a:avLst/>
          </a:prstGeom>
          <a:noFill/>
        </p:spPr>
        <p:txBody>
          <a:bodyPr wrap="square" rtlCol="0" anchor="ctr" anchorCtr="0">
            <a:normAutofit fontScale="90000"/>
          </a:bodyPr>
          <a:lstStyle>
            <a:defPPr>
              <a:defRPr lang="en-US"/>
            </a:defPPr>
            <a:lvl1pPr marR="0" lvl="0" indent="0" algn="ctr" fontAlgn="auto">
              <a:lnSpc>
                <a:spcPct val="100000"/>
              </a:lnSpc>
              <a:spcBef>
                <a:spcPts val="0"/>
              </a:spcBef>
              <a:spcAft>
                <a:spcPts val="0"/>
              </a:spcAft>
              <a:buClrTx/>
              <a:buSzTx/>
              <a:buFontTx/>
              <a:buNone/>
              <a:defRPr kumimoji="0" sz="1400" b="0"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a:lnSpc>
                <a:spcPct val="100000"/>
              </a:lnSpc>
            </a:pPr>
            <a:r>
              <a:rPr lang="zh-CN" altLang="en-US" sz="1800" b="1" dirty="0">
                <a:solidFill>
                  <a:schemeClr val="tx2"/>
                </a:solidFill>
                <a:latin typeface="汉仪润圆-65简" panose="00020600040101010101" pitchFamily="18" charset="-122"/>
                <a:ea typeface="汉仪润圆-65简" panose="00020600040101010101" pitchFamily="18" charset="-122"/>
                <a:sym typeface="微软雅黑" panose="020B0503020204020204" pitchFamily="34" charset="-122"/>
              </a:rPr>
              <a:t>品牌高端化挑战 </a:t>
            </a:r>
            <a:endParaRPr lang="zh-CN" altLang="en-US" sz="1800" b="1" dirty="0">
              <a:solidFill>
                <a:schemeClr val="tx2"/>
              </a:solidFill>
              <a:latin typeface="汉仪润圆-65简" panose="00020600040101010101" pitchFamily="18" charset="-122"/>
              <a:ea typeface="汉仪润圆-65简" panose="00020600040101010101" pitchFamily="18" charset="-122"/>
              <a:sym typeface="微软雅黑" panose="020B0503020204020204" pitchFamily="34" charset="-122"/>
            </a:endParaRPr>
          </a:p>
        </p:txBody>
      </p:sp>
      <p:sp>
        <p:nvSpPr>
          <p:cNvPr id="66" name="文本框 65"/>
          <p:cNvSpPr txBox="1"/>
          <p:nvPr/>
        </p:nvSpPr>
        <p:spPr>
          <a:xfrm>
            <a:off x="3241040" y="5997575"/>
            <a:ext cx="1984375" cy="306705"/>
          </a:xfrm>
          <a:prstGeom prst="rect">
            <a:avLst/>
          </a:prstGeom>
          <a:noFill/>
        </p:spPr>
        <p:txBody>
          <a:bodyPr wrap="square" rtlCol="0" anchor="t">
            <a:spAutoFit/>
          </a:bodyPr>
          <a:p>
            <a:r>
              <a:rPr lang="en-US" altLang="zh-CN" sz="1400" dirty="0">
                <a:latin typeface="汉仪润圆-65简" panose="00020600040101010101" pitchFamily="18" charset="-122"/>
                <a:ea typeface="汉仪润圆-65简" panose="00020600040101010101" pitchFamily="18" charset="-122"/>
                <a:sym typeface="微软雅黑" panose="020B0503020204020204" pitchFamily="34" charset="-122"/>
              </a:rPr>
              <a:t>线下与售后服务短板</a:t>
            </a:r>
            <a:endParaRPr lang="en-US" altLang="zh-CN" sz="1400" dirty="0">
              <a:latin typeface="汉仪润圆-65简" panose="00020600040101010101" pitchFamily="18" charset="-122"/>
              <a:ea typeface="汉仪润圆-65简"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userDrawn="1"/>
        </p:nvSpPr>
        <p:spPr>
          <a:xfrm>
            <a:off x="3407406" y="2654496"/>
            <a:ext cx="8784571" cy="1073208"/>
          </a:xfrm>
          <a:prstGeom prst="roundRect">
            <a:avLst/>
          </a:prstGeom>
          <a:solidFill>
            <a:srgbClr val="E2E6ED">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10" name="Oval 9"/>
          <p:cNvSpPr/>
          <p:nvPr/>
        </p:nvSpPr>
        <p:spPr>
          <a:xfrm>
            <a:off x="985490" y="1726613"/>
            <a:ext cx="3363154" cy="335209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3" name="Oval 22"/>
          <p:cNvSpPr/>
          <p:nvPr/>
        </p:nvSpPr>
        <p:spPr>
          <a:xfrm>
            <a:off x="1140352" y="1516570"/>
            <a:ext cx="1628815" cy="1617751"/>
          </a:xfrm>
          <a:prstGeom prst="ellipse">
            <a:avLst/>
          </a:prstGeom>
          <a:solidFill>
            <a:srgbClr val="9FB9C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spc="100">
                <a:solidFill>
                  <a:schemeClr val="lt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01</a:t>
            </a:r>
            <a:endParaRPr lang="en-US" altLang="zh-CN" sz="1200" spc="100">
              <a:solidFill>
                <a:schemeClr val="lt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9" name="Kotak Teks 21"/>
          <p:cNvSpPr txBox="1"/>
          <p:nvPr/>
        </p:nvSpPr>
        <p:spPr>
          <a:xfrm>
            <a:off x="4422393" y="2791376"/>
            <a:ext cx="4380163" cy="936307"/>
          </a:xfrm>
          <a:prstGeom prst="rect">
            <a:avLst/>
          </a:prstGeom>
          <a:noFill/>
        </p:spPr>
        <p:txBody>
          <a:bodyPr wrap="square" rtlCol="0">
            <a:no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pPr algn="ctr"/>
            <a:r>
              <a:rPr lang="en-US" altLang="zh-CN" sz="4000" dirty="0">
                <a:solidFill>
                  <a:schemeClr val="tx1">
                    <a:lumMod val="75000"/>
                    <a:lumOff val="25000"/>
                  </a:schemeClr>
                </a:solidFill>
                <a:cs typeface="汉仪润圆-65简" panose="00020600040101010101" pitchFamily="18" charset="-122"/>
                <a:sym typeface="汉仪润圆-65简" panose="00020600040101010101" pitchFamily="18" charset="-122"/>
              </a:rPr>
              <a:t>07 总结展望</a:t>
            </a:r>
            <a:endParaRPr lang="en-US" altLang="zh-CN" sz="4000" dirty="0">
              <a:solidFill>
                <a:schemeClr val="tx1">
                  <a:lumMod val="75000"/>
                  <a:lumOff val="25000"/>
                </a:schemeClr>
              </a:solidFill>
              <a:cs typeface="汉仪润圆-65简" panose="00020600040101010101" pitchFamily="18" charset="-122"/>
              <a:sym typeface="汉仪润圆-65简" panose="00020600040101010101" pitchFamily="18" charset="-122"/>
            </a:endParaRPr>
          </a:p>
        </p:txBody>
      </p:sp>
      <p:sp>
        <p:nvSpPr>
          <p:cNvPr id="22" name="Kotak Teks 3"/>
          <p:cNvSpPr txBox="1"/>
          <p:nvPr/>
        </p:nvSpPr>
        <p:spPr>
          <a:xfrm>
            <a:off x="3720713" y="393436"/>
            <a:ext cx="5526405" cy="521970"/>
          </a:xfrm>
          <a:prstGeom prst="rect">
            <a:avLst/>
          </a:prstGeom>
          <a:noFill/>
        </p:spPr>
        <p:txBody>
          <a:bodyPr wrap="none" rtlCol="0">
            <a:spAutoFit/>
          </a:bodyPr>
          <a:lstStyle>
            <a:defPPr>
              <a:defRPr lang="zh-CN"/>
            </a:defPPr>
            <a:lvl1pPr algn="ctr">
              <a:defRPr sz="3600" b="1">
                <a:solidFill>
                  <a:schemeClr val="tx1">
                    <a:lumMod val="75000"/>
                    <a:lumOff val="25000"/>
                  </a:schemeClr>
                </a:solidFill>
                <a:latin typeface="汉仪润圆-65简" panose="00020600040101010101" pitchFamily="18" charset="-122"/>
                <a:ea typeface="汉仪润圆-65简" panose="00020600040101010101" pitchFamily="18" charset="-122"/>
              </a:defRPr>
            </a:lvl1pPr>
          </a:lstStyle>
          <a:p>
            <a:pPr algn="l"/>
            <a:r>
              <a:rPr lang="en-ID" sz="2800" dirty="0">
                <a:cs typeface="汉仪润圆-65简" panose="00020600040101010101" pitchFamily="18" charset="-122"/>
                <a:sym typeface="汉仪润圆-65简" panose="00020600040101010101" pitchFamily="18" charset="-122"/>
              </a:rPr>
              <a:t>让每个人都能享受到科技的乐趣！</a:t>
            </a:r>
            <a:endParaRPr lang="en-ID" sz="2800" dirty="0">
              <a:cs typeface="汉仪润圆-65简" panose="00020600040101010101" pitchFamily="18" charset="-122"/>
              <a:sym typeface="汉仪润圆-65简" panose="00020600040101010101" pitchFamily="18" charset="-122"/>
            </a:endParaRPr>
          </a:p>
        </p:txBody>
      </p:sp>
      <p:sp>
        <p:nvSpPr>
          <p:cNvPr id="101" name="Kotak Teks 21"/>
          <p:cNvSpPr txBox="1"/>
          <p:nvPr/>
        </p:nvSpPr>
        <p:spPr>
          <a:xfrm>
            <a:off x="4984750" y="208029"/>
            <a:ext cx="2222500" cy="261610"/>
          </a:xfrm>
          <a:prstGeom prst="rect">
            <a:avLst/>
          </a:prstGeom>
          <a:noFill/>
        </p:spPr>
        <p:txBody>
          <a:bodyPr wrap="square" rtlCol="0">
            <a:spAutoFit/>
          </a:bodyPr>
          <a:lstStyle/>
          <a:p>
            <a:pPr algn="ctr"/>
            <a:r>
              <a:rPr lang="en-US" sz="1100" spc="200">
                <a:solidFill>
                  <a:schemeClr val="tx1">
                    <a:lumMod val="85000"/>
                    <a:lumOff val="15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DIGITECH LEADERS</a:t>
            </a:r>
            <a:endParaRPr lang="en-ID" sz="1100" spc="200" dirty="0">
              <a:solidFill>
                <a:schemeClr val="tx1">
                  <a:lumMod val="85000"/>
                  <a:lumOff val="15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pic>
        <p:nvPicPr>
          <p:cNvPr id="2" name="图片占位符 1"/>
          <p:cNvPicPr>
            <a:picLocks noGrp="1" noChangeAspect="1"/>
          </p:cNvPicPr>
          <p:nvPr>
            <p:ph type="pic" sz="quarter" idx="12"/>
          </p:nvPr>
        </p:nvPicPr>
        <p:blipFill>
          <a:blip r:embed="rId1" cstate="print">
            <a:extLst>
              <a:ext uri="{28A0092B-C50C-407E-A947-70E740481C1C}">
                <a14:useLocalDpi xmlns:a14="http://schemas.microsoft.com/office/drawing/2010/main" val="0"/>
              </a:ext>
            </a:extLst>
          </a:blip>
          <a:srcRect l="22243" r="22243"/>
          <a:stretch>
            <a:fillRect/>
          </a:stretch>
        </p:blipFill>
        <p:spPr>
          <a:xfrm>
            <a:off x="1231203" y="1941600"/>
            <a:ext cx="2781857" cy="2815236"/>
          </a:xfr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70" name="Freeform 69"/>
          <p:cNvSpPr/>
          <p:nvPr>
            <p:custDataLst>
              <p:tags r:id="rId1"/>
            </p:custDataLst>
          </p:nvPr>
        </p:nvSpPr>
        <p:spPr>
          <a:xfrm flipH="1" flipV="1">
            <a:off x="6714095" y="826067"/>
            <a:ext cx="1080882" cy="754385"/>
          </a:xfrm>
          <a:custGeom>
            <a:avLst/>
            <a:gdLst>
              <a:gd name="connsiteX0" fmla="*/ 296295 w 2700828"/>
              <a:gd name="connsiteY0" fmla="*/ 1884902 h 1885000"/>
              <a:gd name="connsiteX1" fmla="*/ 243792 w 2700828"/>
              <a:gd name="connsiteY1" fmla="*/ 1845948 h 1885000"/>
              <a:gd name="connsiteX2" fmla="*/ 265875 w 2700828"/>
              <a:gd name="connsiteY2" fmla="*/ 1784413 h 1885000"/>
              <a:gd name="connsiteX3" fmla="*/ 590287 w 2700828"/>
              <a:gd name="connsiteY3" fmla="*/ 1451849 h 1885000"/>
              <a:gd name="connsiteX4" fmla="*/ 665216 w 2700828"/>
              <a:gd name="connsiteY4" fmla="*/ 1242513 h 1885000"/>
              <a:gd name="connsiteX5" fmla="*/ 661621 w 2700828"/>
              <a:gd name="connsiteY5" fmla="*/ 1242317 h 1885000"/>
              <a:gd name="connsiteX6" fmla="*/ 169157 w 2700828"/>
              <a:gd name="connsiteY6" fmla="*/ 1060227 h 1885000"/>
              <a:gd name="connsiteX7" fmla="*/ 42059 w 2700828"/>
              <a:gd name="connsiteY7" fmla="*/ 860992 h 1885000"/>
              <a:gd name="connsiteX8" fmla="*/ 0 w 2700828"/>
              <a:gd name="connsiteY8" fmla="*/ 621159 h 1885000"/>
              <a:gd name="connsiteX9" fmla="*/ 181933 w 2700828"/>
              <a:gd name="connsiteY9" fmla="*/ 181933 h 1885000"/>
              <a:gd name="connsiteX10" fmla="*/ 621158 w 2700828"/>
              <a:gd name="connsiteY10" fmla="*/ 0 h 1885000"/>
              <a:gd name="connsiteX11" fmla="*/ 1061109 w 2700828"/>
              <a:gd name="connsiteY11" fmla="*/ 184196 h 1885000"/>
              <a:gd name="connsiteX12" fmla="*/ 1061119 w 2700828"/>
              <a:gd name="connsiteY12" fmla="*/ 184176 h 1885000"/>
              <a:gd name="connsiteX13" fmla="*/ 1242288 w 2700828"/>
              <a:gd name="connsiteY13" fmla="*/ 661562 h 1885000"/>
              <a:gd name="connsiteX14" fmla="*/ 851744 w 2700828"/>
              <a:gd name="connsiteY14" fmla="*/ 1616705 h 1885000"/>
              <a:gd name="connsiteX15" fmla="*/ 296295 w 2700828"/>
              <a:gd name="connsiteY15" fmla="*/ 1884902 h 1885000"/>
              <a:gd name="connsiteX16" fmla="*/ 1754835 w 2700828"/>
              <a:gd name="connsiteY16" fmla="*/ 1885000 h 1885000"/>
              <a:gd name="connsiteX17" fmla="*/ 1702332 w 2700828"/>
              <a:gd name="connsiteY17" fmla="*/ 1846046 h 1885000"/>
              <a:gd name="connsiteX18" fmla="*/ 1724415 w 2700828"/>
              <a:gd name="connsiteY18" fmla="*/ 1784510 h 1885000"/>
              <a:gd name="connsiteX19" fmla="*/ 2048828 w 2700828"/>
              <a:gd name="connsiteY19" fmla="*/ 1451946 h 1885000"/>
              <a:gd name="connsiteX20" fmla="*/ 2123756 w 2700828"/>
              <a:gd name="connsiteY20" fmla="*/ 1242611 h 1885000"/>
              <a:gd name="connsiteX21" fmla="*/ 2120161 w 2700828"/>
              <a:gd name="connsiteY21" fmla="*/ 1242415 h 1885000"/>
              <a:gd name="connsiteX22" fmla="*/ 1627697 w 2700828"/>
              <a:gd name="connsiteY22" fmla="*/ 1060325 h 1885000"/>
              <a:gd name="connsiteX23" fmla="*/ 1500599 w 2700828"/>
              <a:gd name="connsiteY23" fmla="*/ 861090 h 1885000"/>
              <a:gd name="connsiteX24" fmla="*/ 1458540 w 2700828"/>
              <a:gd name="connsiteY24" fmla="*/ 621256 h 1885000"/>
              <a:gd name="connsiteX25" fmla="*/ 1640473 w 2700828"/>
              <a:gd name="connsiteY25" fmla="*/ 182031 h 1885000"/>
              <a:gd name="connsiteX26" fmla="*/ 2079698 w 2700828"/>
              <a:gd name="connsiteY26" fmla="*/ 98 h 1885000"/>
              <a:gd name="connsiteX27" fmla="*/ 2079708 w 2700828"/>
              <a:gd name="connsiteY27" fmla="*/ 88 h 1885000"/>
              <a:gd name="connsiteX28" fmla="*/ 2519620 w 2700828"/>
              <a:gd name="connsiteY28" fmla="*/ 184245 h 1885000"/>
              <a:gd name="connsiteX29" fmla="*/ 2700828 w 2700828"/>
              <a:gd name="connsiteY29" fmla="*/ 661660 h 1885000"/>
              <a:gd name="connsiteX30" fmla="*/ 2310284 w 2700828"/>
              <a:gd name="connsiteY30" fmla="*/ 1616803 h 1885000"/>
              <a:gd name="connsiteX31" fmla="*/ 1754835 w 2700828"/>
              <a:gd name="connsiteY31" fmla="*/ 1885000 h 18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00828" h="1885000">
                <a:moveTo>
                  <a:pt x="296295" y="1884902"/>
                </a:moveTo>
                <a:cubicBezTo>
                  <a:pt x="272106" y="1884902"/>
                  <a:pt x="250797" y="1869099"/>
                  <a:pt x="243792" y="1845948"/>
                </a:cubicBezTo>
                <a:cubicBezTo>
                  <a:pt x="236787" y="1822827"/>
                  <a:pt x="245742" y="1797805"/>
                  <a:pt x="265875" y="1784413"/>
                </a:cubicBezTo>
                <a:cubicBezTo>
                  <a:pt x="393767" y="1699187"/>
                  <a:pt x="512018" y="1577948"/>
                  <a:pt x="590287" y="1451849"/>
                </a:cubicBezTo>
                <a:cubicBezTo>
                  <a:pt x="664952" y="1331520"/>
                  <a:pt x="671418" y="1259344"/>
                  <a:pt x="665216" y="1242513"/>
                </a:cubicBezTo>
                <a:cubicBezTo>
                  <a:pt x="664374" y="1242395"/>
                  <a:pt x="663188" y="1242317"/>
                  <a:pt x="661621" y="1242317"/>
                </a:cubicBezTo>
                <a:cubicBezTo>
                  <a:pt x="457595" y="1242317"/>
                  <a:pt x="287301" y="1179360"/>
                  <a:pt x="169157" y="1060227"/>
                </a:cubicBezTo>
                <a:cubicBezTo>
                  <a:pt x="113627" y="1004236"/>
                  <a:pt x="70872" y="937224"/>
                  <a:pt x="42059" y="860992"/>
                </a:cubicBezTo>
                <a:cubicBezTo>
                  <a:pt x="14157" y="787171"/>
                  <a:pt x="0" y="706462"/>
                  <a:pt x="0" y="621159"/>
                </a:cubicBezTo>
                <a:cubicBezTo>
                  <a:pt x="0" y="455254"/>
                  <a:pt x="64592" y="299273"/>
                  <a:pt x="181933" y="181933"/>
                </a:cubicBezTo>
                <a:cubicBezTo>
                  <a:pt x="299234" y="64602"/>
                  <a:pt x="455214" y="0"/>
                  <a:pt x="621158" y="0"/>
                </a:cubicBezTo>
                <a:cubicBezTo>
                  <a:pt x="790424" y="0"/>
                  <a:pt x="946639" y="65406"/>
                  <a:pt x="1061109" y="184196"/>
                </a:cubicBezTo>
                <a:lnTo>
                  <a:pt x="1061119" y="184176"/>
                </a:lnTo>
                <a:cubicBezTo>
                  <a:pt x="1177959" y="305455"/>
                  <a:pt x="1242327" y="475034"/>
                  <a:pt x="1242288" y="661562"/>
                </a:cubicBezTo>
                <a:cubicBezTo>
                  <a:pt x="1242288" y="1155132"/>
                  <a:pt x="1029934" y="1453406"/>
                  <a:pt x="851744" y="1616705"/>
                </a:cubicBezTo>
                <a:cubicBezTo>
                  <a:pt x="637088" y="1813490"/>
                  <a:pt x="401957" y="1884902"/>
                  <a:pt x="296295" y="1884902"/>
                </a:cubicBezTo>
                <a:close/>
                <a:moveTo>
                  <a:pt x="1754835" y="1885000"/>
                </a:moveTo>
                <a:cubicBezTo>
                  <a:pt x="1730646" y="1885000"/>
                  <a:pt x="1709337" y="1869197"/>
                  <a:pt x="1702332" y="1846046"/>
                </a:cubicBezTo>
                <a:cubicBezTo>
                  <a:pt x="1695327" y="1822925"/>
                  <a:pt x="1704282" y="1797903"/>
                  <a:pt x="1724415" y="1784510"/>
                </a:cubicBezTo>
                <a:cubicBezTo>
                  <a:pt x="1852307" y="1699285"/>
                  <a:pt x="1970568" y="1578045"/>
                  <a:pt x="2048828" y="1451946"/>
                </a:cubicBezTo>
                <a:cubicBezTo>
                  <a:pt x="2123492" y="1331618"/>
                  <a:pt x="2129958" y="1259442"/>
                  <a:pt x="2123756" y="1242611"/>
                </a:cubicBezTo>
                <a:cubicBezTo>
                  <a:pt x="2122914" y="1242493"/>
                  <a:pt x="2121728" y="1242415"/>
                  <a:pt x="2120161" y="1242415"/>
                </a:cubicBezTo>
                <a:cubicBezTo>
                  <a:pt x="1916135" y="1242415"/>
                  <a:pt x="1745841" y="1179458"/>
                  <a:pt x="1627697" y="1060325"/>
                </a:cubicBezTo>
                <a:cubicBezTo>
                  <a:pt x="1572167" y="1004334"/>
                  <a:pt x="1529412" y="937322"/>
                  <a:pt x="1500599" y="861090"/>
                </a:cubicBezTo>
                <a:cubicBezTo>
                  <a:pt x="1472697" y="787269"/>
                  <a:pt x="1458540" y="706560"/>
                  <a:pt x="1458540" y="621256"/>
                </a:cubicBezTo>
                <a:cubicBezTo>
                  <a:pt x="1458540" y="455351"/>
                  <a:pt x="1523133" y="299371"/>
                  <a:pt x="1640473" y="182031"/>
                </a:cubicBezTo>
                <a:cubicBezTo>
                  <a:pt x="1757774" y="64700"/>
                  <a:pt x="1913755" y="98"/>
                  <a:pt x="2079698" y="98"/>
                </a:cubicBezTo>
                <a:lnTo>
                  <a:pt x="2079708" y="88"/>
                </a:lnTo>
                <a:cubicBezTo>
                  <a:pt x="2248974" y="88"/>
                  <a:pt x="2405228" y="65533"/>
                  <a:pt x="2519620" y="184245"/>
                </a:cubicBezTo>
                <a:cubicBezTo>
                  <a:pt x="2636460" y="305553"/>
                  <a:pt x="2700828" y="475093"/>
                  <a:pt x="2700828" y="661660"/>
                </a:cubicBezTo>
                <a:cubicBezTo>
                  <a:pt x="2700828" y="1155230"/>
                  <a:pt x="2488474" y="1453504"/>
                  <a:pt x="2310284" y="1616803"/>
                </a:cubicBezTo>
                <a:cubicBezTo>
                  <a:pt x="2095629" y="1813588"/>
                  <a:pt x="1860497" y="1885000"/>
                  <a:pt x="1754835" y="1885000"/>
                </a:cubicBezTo>
                <a:close/>
              </a:path>
            </a:pathLst>
          </a:custGeom>
          <a:solidFill>
            <a:schemeClr val="accent1">
              <a:alpha val="10000"/>
            </a:schemeClr>
          </a:solidFill>
          <a:ln w="9797" cap="flat">
            <a:noFill/>
            <a:prstDash val="solid"/>
            <a:miter/>
          </a:ln>
        </p:spPr>
        <p:txBody>
          <a:bodyPr rtlCol="0" anchor="ctr"/>
          <a:p>
            <a:endParaRPr lang="en-US">
              <a:solidFill>
                <a:schemeClr val="dk1"/>
              </a:solidFill>
              <a:latin typeface="微软雅黑" panose="020B0503020204020204" pitchFamily="34" charset="-122"/>
              <a:ea typeface="微软雅黑" panose="020B0503020204020204" pitchFamily="34" charset="-122"/>
            </a:endParaRPr>
          </a:p>
        </p:txBody>
      </p:sp>
      <p:sp>
        <p:nvSpPr>
          <p:cNvPr id="71" name="Freeform 70"/>
          <p:cNvSpPr/>
          <p:nvPr>
            <p:custDataLst>
              <p:tags r:id="rId2"/>
            </p:custDataLst>
          </p:nvPr>
        </p:nvSpPr>
        <p:spPr>
          <a:xfrm rot="10800000" flipH="1" flipV="1">
            <a:off x="10696367" y="4729727"/>
            <a:ext cx="1080882" cy="754385"/>
          </a:xfrm>
          <a:custGeom>
            <a:avLst/>
            <a:gdLst>
              <a:gd name="connsiteX0" fmla="*/ 296295 w 2700828"/>
              <a:gd name="connsiteY0" fmla="*/ 1884902 h 1885000"/>
              <a:gd name="connsiteX1" fmla="*/ 243792 w 2700828"/>
              <a:gd name="connsiteY1" fmla="*/ 1845948 h 1885000"/>
              <a:gd name="connsiteX2" fmla="*/ 265875 w 2700828"/>
              <a:gd name="connsiteY2" fmla="*/ 1784413 h 1885000"/>
              <a:gd name="connsiteX3" fmla="*/ 590287 w 2700828"/>
              <a:gd name="connsiteY3" fmla="*/ 1451849 h 1885000"/>
              <a:gd name="connsiteX4" fmla="*/ 665216 w 2700828"/>
              <a:gd name="connsiteY4" fmla="*/ 1242513 h 1885000"/>
              <a:gd name="connsiteX5" fmla="*/ 661621 w 2700828"/>
              <a:gd name="connsiteY5" fmla="*/ 1242317 h 1885000"/>
              <a:gd name="connsiteX6" fmla="*/ 169157 w 2700828"/>
              <a:gd name="connsiteY6" fmla="*/ 1060227 h 1885000"/>
              <a:gd name="connsiteX7" fmla="*/ 42059 w 2700828"/>
              <a:gd name="connsiteY7" fmla="*/ 860992 h 1885000"/>
              <a:gd name="connsiteX8" fmla="*/ 0 w 2700828"/>
              <a:gd name="connsiteY8" fmla="*/ 621159 h 1885000"/>
              <a:gd name="connsiteX9" fmla="*/ 181933 w 2700828"/>
              <a:gd name="connsiteY9" fmla="*/ 181933 h 1885000"/>
              <a:gd name="connsiteX10" fmla="*/ 621158 w 2700828"/>
              <a:gd name="connsiteY10" fmla="*/ 0 h 1885000"/>
              <a:gd name="connsiteX11" fmla="*/ 1061109 w 2700828"/>
              <a:gd name="connsiteY11" fmla="*/ 184196 h 1885000"/>
              <a:gd name="connsiteX12" fmla="*/ 1061119 w 2700828"/>
              <a:gd name="connsiteY12" fmla="*/ 184176 h 1885000"/>
              <a:gd name="connsiteX13" fmla="*/ 1242288 w 2700828"/>
              <a:gd name="connsiteY13" fmla="*/ 661562 h 1885000"/>
              <a:gd name="connsiteX14" fmla="*/ 851744 w 2700828"/>
              <a:gd name="connsiteY14" fmla="*/ 1616705 h 1885000"/>
              <a:gd name="connsiteX15" fmla="*/ 296295 w 2700828"/>
              <a:gd name="connsiteY15" fmla="*/ 1884902 h 1885000"/>
              <a:gd name="connsiteX16" fmla="*/ 1754835 w 2700828"/>
              <a:gd name="connsiteY16" fmla="*/ 1885000 h 1885000"/>
              <a:gd name="connsiteX17" fmla="*/ 1702332 w 2700828"/>
              <a:gd name="connsiteY17" fmla="*/ 1846046 h 1885000"/>
              <a:gd name="connsiteX18" fmla="*/ 1724415 w 2700828"/>
              <a:gd name="connsiteY18" fmla="*/ 1784510 h 1885000"/>
              <a:gd name="connsiteX19" fmla="*/ 2048828 w 2700828"/>
              <a:gd name="connsiteY19" fmla="*/ 1451946 h 1885000"/>
              <a:gd name="connsiteX20" fmla="*/ 2123756 w 2700828"/>
              <a:gd name="connsiteY20" fmla="*/ 1242611 h 1885000"/>
              <a:gd name="connsiteX21" fmla="*/ 2120161 w 2700828"/>
              <a:gd name="connsiteY21" fmla="*/ 1242415 h 1885000"/>
              <a:gd name="connsiteX22" fmla="*/ 1627697 w 2700828"/>
              <a:gd name="connsiteY22" fmla="*/ 1060325 h 1885000"/>
              <a:gd name="connsiteX23" fmla="*/ 1500599 w 2700828"/>
              <a:gd name="connsiteY23" fmla="*/ 861090 h 1885000"/>
              <a:gd name="connsiteX24" fmla="*/ 1458540 w 2700828"/>
              <a:gd name="connsiteY24" fmla="*/ 621256 h 1885000"/>
              <a:gd name="connsiteX25" fmla="*/ 1640473 w 2700828"/>
              <a:gd name="connsiteY25" fmla="*/ 182031 h 1885000"/>
              <a:gd name="connsiteX26" fmla="*/ 2079698 w 2700828"/>
              <a:gd name="connsiteY26" fmla="*/ 98 h 1885000"/>
              <a:gd name="connsiteX27" fmla="*/ 2079708 w 2700828"/>
              <a:gd name="connsiteY27" fmla="*/ 88 h 1885000"/>
              <a:gd name="connsiteX28" fmla="*/ 2519620 w 2700828"/>
              <a:gd name="connsiteY28" fmla="*/ 184245 h 1885000"/>
              <a:gd name="connsiteX29" fmla="*/ 2700828 w 2700828"/>
              <a:gd name="connsiteY29" fmla="*/ 661660 h 1885000"/>
              <a:gd name="connsiteX30" fmla="*/ 2310284 w 2700828"/>
              <a:gd name="connsiteY30" fmla="*/ 1616803 h 1885000"/>
              <a:gd name="connsiteX31" fmla="*/ 1754835 w 2700828"/>
              <a:gd name="connsiteY31" fmla="*/ 1885000 h 18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00828" h="1885000">
                <a:moveTo>
                  <a:pt x="296295" y="1884902"/>
                </a:moveTo>
                <a:cubicBezTo>
                  <a:pt x="272106" y="1884902"/>
                  <a:pt x="250797" y="1869099"/>
                  <a:pt x="243792" y="1845948"/>
                </a:cubicBezTo>
                <a:cubicBezTo>
                  <a:pt x="236787" y="1822827"/>
                  <a:pt x="245742" y="1797805"/>
                  <a:pt x="265875" y="1784413"/>
                </a:cubicBezTo>
                <a:cubicBezTo>
                  <a:pt x="393767" y="1699187"/>
                  <a:pt x="512018" y="1577948"/>
                  <a:pt x="590287" y="1451849"/>
                </a:cubicBezTo>
                <a:cubicBezTo>
                  <a:pt x="664952" y="1331520"/>
                  <a:pt x="671418" y="1259344"/>
                  <a:pt x="665216" y="1242513"/>
                </a:cubicBezTo>
                <a:cubicBezTo>
                  <a:pt x="664374" y="1242395"/>
                  <a:pt x="663188" y="1242317"/>
                  <a:pt x="661621" y="1242317"/>
                </a:cubicBezTo>
                <a:cubicBezTo>
                  <a:pt x="457595" y="1242317"/>
                  <a:pt x="287301" y="1179360"/>
                  <a:pt x="169157" y="1060227"/>
                </a:cubicBezTo>
                <a:cubicBezTo>
                  <a:pt x="113627" y="1004236"/>
                  <a:pt x="70872" y="937224"/>
                  <a:pt x="42059" y="860992"/>
                </a:cubicBezTo>
                <a:cubicBezTo>
                  <a:pt x="14157" y="787171"/>
                  <a:pt x="0" y="706462"/>
                  <a:pt x="0" y="621159"/>
                </a:cubicBezTo>
                <a:cubicBezTo>
                  <a:pt x="0" y="455254"/>
                  <a:pt x="64592" y="299273"/>
                  <a:pt x="181933" y="181933"/>
                </a:cubicBezTo>
                <a:cubicBezTo>
                  <a:pt x="299234" y="64602"/>
                  <a:pt x="455214" y="0"/>
                  <a:pt x="621158" y="0"/>
                </a:cubicBezTo>
                <a:cubicBezTo>
                  <a:pt x="790424" y="0"/>
                  <a:pt x="946639" y="65406"/>
                  <a:pt x="1061109" y="184196"/>
                </a:cubicBezTo>
                <a:lnTo>
                  <a:pt x="1061119" y="184176"/>
                </a:lnTo>
                <a:cubicBezTo>
                  <a:pt x="1177959" y="305455"/>
                  <a:pt x="1242327" y="475034"/>
                  <a:pt x="1242288" y="661562"/>
                </a:cubicBezTo>
                <a:cubicBezTo>
                  <a:pt x="1242288" y="1155132"/>
                  <a:pt x="1029934" y="1453406"/>
                  <a:pt x="851744" y="1616705"/>
                </a:cubicBezTo>
                <a:cubicBezTo>
                  <a:pt x="637088" y="1813490"/>
                  <a:pt x="401957" y="1884902"/>
                  <a:pt x="296295" y="1884902"/>
                </a:cubicBezTo>
                <a:close/>
                <a:moveTo>
                  <a:pt x="1754835" y="1885000"/>
                </a:moveTo>
                <a:cubicBezTo>
                  <a:pt x="1730646" y="1885000"/>
                  <a:pt x="1709337" y="1869197"/>
                  <a:pt x="1702332" y="1846046"/>
                </a:cubicBezTo>
                <a:cubicBezTo>
                  <a:pt x="1695327" y="1822925"/>
                  <a:pt x="1704282" y="1797903"/>
                  <a:pt x="1724415" y="1784510"/>
                </a:cubicBezTo>
                <a:cubicBezTo>
                  <a:pt x="1852307" y="1699285"/>
                  <a:pt x="1970568" y="1578045"/>
                  <a:pt x="2048828" y="1451946"/>
                </a:cubicBezTo>
                <a:cubicBezTo>
                  <a:pt x="2123492" y="1331618"/>
                  <a:pt x="2129958" y="1259442"/>
                  <a:pt x="2123756" y="1242611"/>
                </a:cubicBezTo>
                <a:cubicBezTo>
                  <a:pt x="2122914" y="1242493"/>
                  <a:pt x="2121728" y="1242415"/>
                  <a:pt x="2120161" y="1242415"/>
                </a:cubicBezTo>
                <a:cubicBezTo>
                  <a:pt x="1916135" y="1242415"/>
                  <a:pt x="1745841" y="1179458"/>
                  <a:pt x="1627697" y="1060325"/>
                </a:cubicBezTo>
                <a:cubicBezTo>
                  <a:pt x="1572167" y="1004334"/>
                  <a:pt x="1529412" y="937322"/>
                  <a:pt x="1500599" y="861090"/>
                </a:cubicBezTo>
                <a:cubicBezTo>
                  <a:pt x="1472697" y="787269"/>
                  <a:pt x="1458540" y="706560"/>
                  <a:pt x="1458540" y="621256"/>
                </a:cubicBezTo>
                <a:cubicBezTo>
                  <a:pt x="1458540" y="455351"/>
                  <a:pt x="1523133" y="299371"/>
                  <a:pt x="1640473" y="182031"/>
                </a:cubicBezTo>
                <a:cubicBezTo>
                  <a:pt x="1757774" y="64700"/>
                  <a:pt x="1913755" y="98"/>
                  <a:pt x="2079698" y="98"/>
                </a:cubicBezTo>
                <a:lnTo>
                  <a:pt x="2079708" y="88"/>
                </a:lnTo>
                <a:cubicBezTo>
                  <a:pt x="2248974" y="88"/>
                  <a:pt x="2405228" y="65533"/>
                  <a:pt x="2519620" y="184245"/>
                </a:cubicBezTo>
                <a:cubicBezTo>
                  <a:pt x="2636460" y="305553"/>
                  <a:pt x="2700828" y="475093"/>
                  <a:pt x="2700828" y="661660"/>
                </a:cubicBezTo>
                <a:cubicBezTo>
                  <a:pt x="2700828" y="1155230"/>
                  <a:pt x="2488474" y="1453504"/>
                  <a:pt x="2310284" y="1616803"/>
                </a:cubicBezTo>
                <a:cubicBezTo>
                  <a:pt x="2095629" y="1813588"/>
                  <a:pt x="1860497" y="1885000"/>
                  <a:pt x="1754835" y="1885000"/>
                </a:cubicBezTo>
                <a:close/>
              </a:path>
            </a:pathLst>
          </a:custGeom>
          <a:solidFill>
            <a:schemeClr val="accent1">
              <a:alpha val="15000"/>
            </a:schemeClr>
          </a:solidFill>
          <a:ln w="9797" cap="flat">
            <a:noFill/>
            <a:prstDash val="solid"/>
            <a:miter/>
          </a:ln>
        </p:spPr>
        <p:txBody>
          <a:bodyPr rtlCol="0" anchor="ctr"/>
          <a:p>
            <a:endParaRPr lang="en-US">
              <a:solidFill>
                <a:schemeClr val="dk1"/>
              </a:solidFill>
              <a:latin typeface="微软雅黑" panose="020B0503020204020204" pitchFamily="34" charset="-122"/>
              <a:ea typeface="微软雅黑" panose="020B0503020204020204" pitchFamily="34" charset="-122"/>
            </a:endParaRPr>
          </a:p>
        </p:txBody>
      </p:sp>
      <p:sp>
        <p:nvSpPr>
          <p:cNvPr id="3" name="Text1"/>
          <p:cNvSpPr txBox="1"/>
          <p:nvPr>
            <p:custDataLst>
              <p:tags r:id="rId3"/>
            </p:custDataLst>
          </p:nvPr>
        </p:nvSpPr>
        <p:spPr>
          <a:xfrm>
            <a:off x="518160" y="614045"/>
            <a:ext cx="5408295" cy="637540"/>
          </a:xfrm>
          <a:prstGeom prst="rect">
            <a:avLst/>
          </a:prstGeom>
          <a:noFill/>
        </p:spPr>
        <p:txBody>
          <a:bodyPr wrap="square" rtlCol="0" anchor="b" anchorCtr="0">
            <a:normAutofit lnSpcReduction="10000"/>
          </a:bodyPr>
          <a:p>
            <a:pPr marL="0" marR="0" lvl="0" indent="0" algn="l" defTabSz="914400" rtl="0" eaLnBrk="1" fontAlgn="ctr" latinLnBrk="0" hangingPunct="1">
              <a:lnSpc>
                <a:spcPct val="120000"/>
              </a:lnSpc>
              <a:spcBef>
                <a:spcPts val="0"/>
              </a:spcBef>
              <a:spcAft>
                <a:spcPts val="0"/>
              </a:spcAft>
              <a:buClrTx/>
              <a:buSzTx/>
              <a:buFontTx/>
              <a:buNone/>
              <a:defRPr/>
            </a:pPr>
            <a:r>
              <a:rPr lang="en-US" altLang="zh-CN" sz="3200" b="1" noProof="0" dirty="0" err="1">
                <a:ln>
                  <a:noFill/>
                </a:ln>
                <a:effectLst/>
                <a:uLnTx/>
                <a:uFillTx/>
                <a:latin typeface="汉仪润圆-65简" panose="00020600040101010101" pitchFamily="18" charset="-122"/>
                <a:ea typeface="汉仪润圆-65简" panose="00020600040101010101" pitchFamily="18" charset="-122"/>
                <a:cs typeface="微软雅黑" panose="020B0503020204020204" pitchFamily="34" charset="-122"/>
                <a:sym typeface="思源黑体 CN" panose="020B0500000000000000" pitchFamily="34" charset="-122"/>
              </a:rPr>
              <a:t>传奇之路与独特市场攻势</a:t>
            </a:r>
            <a:endParaRPr lang="en-US" altLang="zh-CN" sz="3200" b="1" noProof="0" dirty="0" err="1">
              <a:ln>
                <a:noFill/>
              </a:ln>
              <a:effectLst/>
              <a:uLnTx/>
              <a:uFillTx/>
              <a:latin typeface="汉仪润圆-65简" panose="00020600040101010101" pitchFamily="18" charset="-122"/>
              <a:ea typeface="汉仪润圆-65简" panose="00020600040101010101" pitchFamily="18" charset="-122"/>
              <a:cs typeface="微软雅黑" panose="020B0503020204020204" pitchFamily="34" charset="-122"/>
              <a:sym typeface="思源黑体 CN" panose="020B0500000000000000" pitchFamily="34" charset="-122"/>
            </a:endParaRPr>
          </a:p>
        </p:txBody>
      </p:sp>
      <p:sp>
        <p:nvSpPr>
          <p:cNvPr id="5" name="Text2"/>
          <p:cNvSpPr txBox="1"/>
          <p:nvPr>
            <p:custDataLst>
              <p:tags r:id="rId4"/>
            </p:custDataLst>
          </p:nvPr>
        </p:nvSpPr>
        <p:spPr>
          <a:xfrm>
            <a:off x="518160" y="1447800"/>
            <a:ext cx="8252460" cy="1008380"/>
          </a:xfrm>
          <a:prstGeom prst="rect">
            <a:avLst/>
          </a:prstGeom>
          <a:noFill/>
          <a:ln>
            <a:noFill/>
          </a:ln>
        </p:spPr>
        <p:txBody>
          <a:bodyPr spcFirstLastPara="1" wrap="square" lIns="60950" tIns="30466" rIns="60950" bIns="30466" anchor="t" anchorCtr="0"/>
          <a:p>
            <a:pPr marL="0" marR="0" lvl="0" indent="0" algn="just" defTabSz="914400" rtl="0" eaLnBrk="1" fontAlgn="ctr" latinLnBrk="0" hangingPunct="1">
              <a:lnSpc>
                <a:spcPct val="130000"/>
              </a:lnSpc>
              <a:spcBef>
                <a:spcPts val="250"/>
              </a:spcBef>
              <a:spcAft>
                <a:spcPts val="250"/>
              </a:spcAft>
              <a:buClrTx/>
              <a:buSzTx/>
              <a:buFontTx/>
              <a:buNone/>
              <a:defRPr/>
            </a:pPr>
            <a:r>
              <a:rPr kumimoji="0" lang="zh-CN" altLang="en-US" sz="1600" b="1" i="0" u="none" strike="noStrike" kern="1200" cap="none" spc="0" normalizeH="0" baseline="0" noProof="0" dirty="0">
                <a:ln>
                  <a:noFill/>
                </a:ln>
                <a:solidFill>
                  <a:schemeClr val="accent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1.传奇市场策略</a:t>
            </a:r>
            <a:endParaRPr kumimoji="0" lang="zh-CN" altLang="en-US" sz="1600" b="1" i="0" u="none" strike="noStrike" kern="1200" cap="none" spc="0" normalizeH="0" baseline="0" noProof="0" dirty="0">
              <a:ln>
                <a:noFill/>
              </a:ln>
              <a:solidFill>
                <a:schemeClr val="accent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a:p>
            <a:pPr marL="0" marR="0" lvl="0" indent="0" algn="just" defTabSz="914400" rtl="0" eaLnBrk="1" fontAlgn="ctr" latinLnBrk="0" hangingPunct="1">
              <a:lnSpc>
                <a:spcPct val="130000"/>
              </a:lnSpc>
              <a:spcBef>
                <a:spcPts val="250"/>
              </a:spcBef>
              <a:spcAft>
                <a:spcPts val="25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小米以独树一帜的营销策略在智能手机市场创造辉煌，成为饥饿营销鼻祖。</a:t>
            </a:r>
            <a:endParaRPr kumimoji="0" lang="zh-CN" altLang="en-US" sz="1400" b="1" i="0" u="none" strike="noStrike" kern="1200" cap="none" spc="0" normalizeH="0" baseline="0" noProof="0" dirty="0">
              <a:ln>
                <a:noFill/>
              </a:ln>
              <a:solidFill>
                <a:schemeClr val="tx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a:p>
            <a:pPr marL="0" marR="0" lvl="0" indent="0" algn="just" defTabSz="914400" rtl="0" eaLnBrk="1" fontAlgn="t" latinLnBrk="0" hangingPunct="1">
              <a:lnSpc>
                <a:spcPct val="130000"/>
              </a:lnSpc>
              <a:spcBef>
                <a:spcPts val="250"/>
              </a:spcBef>
              <a:spcAft>
                <a:spcPts val="25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p:txBody>
      </p:sp>
      <p:sp>
        <p:nvSpPr>
          <p:cNvPr id="6" name="圆角矩形 5"/>
          <p:cNvSpPr/>
          <p:nvPr>
            <p:custDataLst>
              <p:tags r:id="rId5"/>
            </p:custDataLst>
          </p:nvPr>
        </p:nvSpPr>
        <p:spPr>
          <a:xfrm>
            <a:off x="450850" y="1388110"/>
            <a:ext cx="9900285" cy="1055370"/>
          </a:xfrm>
          <a:prstGeom prst="roundRect">
            <a:avLst/>
          </a:prstGeom>
          <a:noFill/>
          <a:ln w="12700">
            <a:solidFill>
              <a:schemeClr val="accent1">
                <a:lumMod val="75000"/>
                <a:alpha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7" name="圆角矩形 6"/>
          <p:cNvSpPr/>
          <p:nvPr>
            <p:custDataLst>
              <p:tags r:id="rId6"/>
            </p:custDataLst>
          </p:nvPr>
        </p:nvSpPr>
        <p:spPr>
          <a:xfrm>
            <a:off x="450850" y="2589530"/>
            <a:ext cx="9900285" cy="1142365"/>
          </a:xfrm>
          <a:prstGeom prst="roundRect">
            <a:avLst/>
          </a:prstGeom>
          <a:noFill/>
          <a:ln w="12700">
            <a:solidFill>
              <a:schemeClr val="accent1">
                <a:lumMod val="75000"/>
                <a:alpha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8" name="圆角矩形 7"/>
          <p:cNvSpPr/>
          <p:nvPr>
            <p:custDataLst>
              <p:tags r:id="rId7"/>
            </p:custDataLst>
          </p:nvPr>
        </p:nvSpPr>
        <p:spPr>
          <a:xfrm>
            <a:off x="450850" y="3865245"/>
            <a:ext cx="9900285" cy="1130935"/>
          </a:xfrm>
          <a:prstGeom prst="roundRect">
            <a:avLst/>
          </a:prstGeom>
          <a:noFill/>
          <a:ln w="12700">
            <a:solidFill>
              <a:schemeClr val="accent1">
                <a:lumMod val="75000"/>
                <a:alpha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9" name="圆角矩形 8"/>
          <p:cNvSpPr/>
          <p:nvPr>
            <p:custDataLst>
              <p:tags r:id="rId8"/>
            </p:custDataLst>
          </p:nvPr>
        </p:nvSpPr>
        <p:spPr>
          <a:xfrm>
            <a:off x="450850" y="5180965"/>
            <a:ext cx="9900285" cy="1104265"/>
          </a:xfrm>
          <a:prstGeom prst="roundRect">
            <a:avLst/>
          </a:prstGeom>
          <a:noFill/>
          <a:ln w="12700">
            <a:solidFill>
              <a:schemeClr val="accent1">
                <a:lumMod val="75000"/>
                <a:alpha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10" name="Text2"/>
          <p:cNvSpPr txBox="1"/>
          <p:nvPr>
            <p:custDataLst>
              <p:tags r:id="rId9"/>
            </p:custDataLst>
          </p:nvPr>
        </p:nvSpPr>
        <p:spPr>
          <a:xfrm>
            <a:off x="511175" y="2651760"/>
            <a:ext cx="9409430" cy="1082040"/>
          </a:xfrm>
          <a:prstGeom prst="rect">
            <a:avLst/>
          </a:prstGeom>
          <a:noFill/>
          <a:ln>
            <a:noFill/>
          </a:ln>
        </p:spPr>
        <p:txBody>
          <a:bodyPr spcFirstLastPara="1" wrap="square" lIns="60950" tIns="30466" rIns="60950" bIns="30466" anchor="t" anchorCtr="0"/>
          <a:p>
            <a:pPr marL="0" marR="0" lvl="0" indent="0" algn="just" defTabSz="914400" rtl="0" eaLnBrk="1" fontAlgn="ctr" latinLnBrk="0" hangingPunct="1">
              <a:lnSpc>
                <a:spcPct val="130000"/>
              </a:lnSpc>
              <a:spcBef>
                <a:spcPts val="250"/>
              </a:spcBef>
              <a:spcAft>
                <a:spcPts val="250"/>
              </a:spcAft>
              <a:buClrTx/>
              <a:buSzTx/>
              <a:buFontTx/>
              <a:buNone/>
              <a:defRPr/>
            </a:pPr>
            <a:r>
              <a:rPr kumimoji="0" lang="en-US" altLang="zh-CN" sz="1600" b="1" i="0" u="none" strike="noStrike" kern="1200" cap="none" spc="0" normalizeH="0" baseline="0" noProof="0" dirty="0">
                <a:ln>
                  <a:noFill/>
                </a:ln>
                <a:solidFill>
                  <a:schemeClr val="accent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2</a:t>
            </a:r>
            <a:r>
              <a:rPr kumimoji="0" lang="zh-CN" altLang="en-US" sz="1600" b="1" i="0" u="none" strike="noStrike" kern="1200" cap="none" spc="0" normalizeH="0" baseline="0" noProof="0" dirty="0">
                <a:ln>
                  <a:noFill/>
                </a:ln>
                <a:solidFill>
                  <a:schemeClr val="accent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a:t>
            </a:r>
            <a:r>
              <a:rPr lang="zh-CN" altLang="en-US" sz="1600" b="1" noProof="0" dirty="0">
                <a:ln>
                  <a:noFill/>
                </a:ln>
                <a:solidFill>
                  <a:schemeClr val="accent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雷军影响力</a:t>
            </a:r>
            <a:endParaRPr kumimoji="0" lang="zh-CN" altLang="en-US" sz="1600" b="1" i="0" u="none" strike="noStrike" kern="1200" cap="none" spc="0" normalizeH="0" baseline="0" noProof="0" dirty="0">
              <a:ln>
                <a:noFill/>
              </a:ln>
              <a:solidFill>
                <a:schemeClr val="accent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a:p>
            <a:pPr marL="0" marR="0" lvl="0" indent="0" algn="just" defTabSz="914400" rtl="0" eaLnBrk="1" fontAlgn="ctr" latinLnBrk="0" hangingPunct="1">
              <a:lnSpc>
                <a:spcPct val="130000"/>
              </a:lnSpc>
              <a:spcBef>
                <a:spcPts val="250"/>
              </a:spcBef>
              <a:spcAft>
                <a:spcPts val="25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雷军以其人格魅力与品牌深度绑定，赋予小米社会责任感，个人品牌价值转化为企业竞争优势。</a:t>
            </a:r>
            <a:endParaRPr kumimoji="0" lang="zh-CN" altLang="en-US" sz="1200" i="0" u="none" strike="noStrike" kern="1200" cap="none" spc="0" normalizeH="0" baseline="0" noProof="0" dirty="0">
              <a:ln>
                <a:noFill/>
              </a:ln>
              <a:solidFill>
                <a:schemeClr val="tx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a:p>
            <a:pPr marL="0" marR="0" lvl="0" indent="0" algn="just" defTabSz="914400" rtl="0" eaLnBrk="1" fontAlgn="t" latinLnBrk="0" hangingPunct="1">
              <a:lnSpc>
                <a:spcPct val="130000"/>
              </a:lnSpc>
              <a:spcBef>
                <a:spcPts val="250"/>
              </a:spcBef>
              <a:spcAft>
                <a:spcPts val="250"/>
              </a:spcAft>
              <a:buClrTx/>
              <a:buSzTx/>
              <a:buFontTx/>
              <a:buNone/>
              <a:defRPr/>
            </a:pPr>
            <a:endParaRPr kumimoji="0" lang="zh-CN" altLang="en-US" sz="1200" b="1" i="0" u="none" strike="noStrike" kern="1200" cap="none" spc="0" normalizeH="0" baseline="0" noProof="0" dirty="0">
              <a:ln>
                <a:noFill/>
              </a:ln>
              <a:solidFill>
                <a:schemeClr val="tx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p:txBody>
      </p:sp>
      <p:sp>
        <p:nvSpPr>
          <p:cNvPr id="14" name="Text2"/>
          <p:cNvSpPr txBox="1"/>
          <p:nvPr>
            <p:custDataLst>
              <p:tags r:id="rId10"/>
            </p:custDataLst>
          </p:nvPr>
        </p:nvSpPr>
        <p:spPr>
          <a:xfrm>
            <a:off x="511175" y="3973195"/>
            <a:ext cx="9408795" cy="968375"/>
          </a:xfrm>
          <a:prstGeom prst="rect">
            <a:avLst/>
          </a:prstGeom>
          <a:noFill/>
          <a:ln>
            <a:noFill/>
          </a:ln>
        </p:spPr>
        <p:txBody>
          <a:bodyPr spcFirstLastPara="1" wrap="square" lIns="60950" tIns="30466" rIns="60950" bIns="30466" anchor="t" anchorCtr="0"/>
          <a:p>
            <a:pPr marL="0" marR="0" lvl="0" indent="0" algn="just" defTabSz="914400" rtl="0" eaLnBrk="1" fontAlgn="ctr" latinLnBrk="0" hangingPunct="1">
              <a:lnSpc>
                <a:spcPct val="130000"/>
              </a:lnSpc>
              <a:spcBef>
                <a:spcPts val="250"/>
              </a:spcBef>
              <a:spcAft>
                <a:spcPts val="250"/>
              </a:spcAft>
              <a:buClrTx/>
              <a:buSzTx/>
              <a:buFontTx/>
              <a:buNone/>
              <a:defRPr/>
            </a:pPr>
            <a:r>
              <a:rPr kumimoji="0" lang="en-US" altLang="zh-CN" sz="1600" b="1" i="0" u="none" strike="noStrike" kern="1200" cap="none" spc="0" normalizeH="0" baseline="0" noProof="0" dirty="0">
                <a:ln>
                  <a:noFill/>
                </a:ln>
                <a:solidFill>
                  <a:schemeClr val="accent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3</a:t>
            </a:r>
            <a:r>
              <a:rPr kumimoji="0" lang="zh-CN" altLang="en-US" sz="1600" b="1" i="0" u="none" strike="noStrike" kern="1200" cap="none" spc="0" normalizeH="0" baseline="0" noProof="0" dirty="0">
                <a:ln>
                  <a:noFill/>
                </a:ln>
                <a:solidFill>
                  <a:schemeClr val="accent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a:t>
            </a:r>
            <a:r>
              <a:rPr lang="zh-CN" altLang="en-US" sz="1600" b="1" noProof="0" dirty="0">
                <a:ln>
                  <a:noFill/>
                </a:ln>
                <a:solidFill>
                  <a:schemeClr val="accent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营销与个人风格融合</a:t>
            </a:r>
            <a:endParaRPr kumimoji="0" lang="zh-CN" altLang="en-US" sz="1600" b="1" i="0" u="none" strike="noStrike" kern="1200" cap="none" spc="0" normalizeH="0" baseline="0" noProof="0" dirty="0">
              <a:ln>
                <a:noFill/>
              </a:ln>
              <a:solidFill>
                <a:schemeClr val="accent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a:p>
            <a:pPr marL="0" marR="0" lvl="0" indent="0" algn="just" defTabSz="914400" rtl="0" eaLnBrk="1" fontAlgn="ctr" latinLnBrk="0" hangingPunct="1">
              <a:lnSpc>
                <a:spcPct val="130000"/>
              </a:lnSpc>
              <a:spcBef>
                <a:spcPts val="250"/>
              </a:spcBef>
              <a:spcAft>
                <a:spcPts val="25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小米营销策略与雷军个人风格交织，构建独特市场攻势，精准把握消费者需求，塑造产品价值，通过互联网平台高效拓展市场。</a:t>
            </a:r>
            <a:endParaRPr kumimoji="0" lang="zh-CN" altLang="en-US" sz="1400" b="1" i="0" u="none" strike="noStrike" kern="1200" cap="none" spc="0" normalizeH="0" baseline="0" noProof="0" dirty="0">
              <a:ln>
                <a:noFill/>
              </a:ln>
              <a:solidFill>
                <a:schemeClr val="tx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p:txBody>
      </p:sp>
      <p:sp>
        <p:nvSpPr>
          <p:cNvPr id="15" name="Text2"/>
          <p:cNvSpPr txBox="1"/>
          <p:nvPr>
            <p:custDataLst>
              <p:tags r:id="rId11"/>
            </p:custDataLst>
          </p:nvPr>
        </p:nvSpPr>
        <p:spPr>
          <a:xfrm>
            <a:off x="511175" y="5297170"/>
            <a:ext cx="9639935" cy="1293495"/>
          </a:xfrm>
          <a:prstGeom prst="rect">
            <a:avLst/>
          </a:prstGeom>
          <a:noFill/>
          <a:ln>
            <a:noFill/>
          </a:ln>
        </p:spPr>
        <p:txBody>
          <a:bodyPr spcFirstLastPara="1" wrap="square" lIns="60950" tIns="30466" rIns="60950" bIns="30466" anchor="t" anchorCtr="0"/>
          <a:p>
            <a:pPr marL="0" marR="0" lvl="0" indent="0" algn="just" defTabSz="914400" rtl="0" eaLnBrk="1" fontAlgn="ctr" latinLnBrk="0" hangingPunct="1">
              <a:lnSpc>
                <a:spcPct val="130000"/>
              </a:lnSpc>
              <a:spcBef>
                <a:spcPts val="250"/>
              </a:spcBef>
              <a:spcAft>
                <a:spcPts val="250"/>
              </a:spcAft>
              <a:buClrTx/>
              <a:buSzTx/>
              <a:buFontTx/>
              <a:buNone/>
              <a:defRPr/>
            </a:pPr>
            <a:r>
              <a:rPr kumimoji="0" lang="en-US" altLang="zh-CN" sz="1600" b="1" i="0" u="none" strike="noStrike" kern="1200" cap="none" spc="0" normalizeH="0" baseline="0" noProof="0" dirty="0">
                <a:ln>
                  <a:noFill/>
                </a:ln>
                <a:solidFill>
                  <a:schemeClr val="accent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4</a:t>
            </a:r>
            <a:r>
              <a:rPr kumimoji="0" lang="zh-CN" altLang="en-US" sz="1600" b="1" i="0" u="none" strike="noStrike" kern="1200" cap="none" spc="0" normalizeH="0" baseline="0" noProof="0" dirty="0">
                <a:ln>
                  <a:noFill/>
                </a:ln>
                <a:solidFill>
                  <a:schemeClr val="accent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a:t>
            </a:r>
            <a:r>
              <a:rPr lang="zh-CN" altLang="en-US" sz="1600" b="1" noProof="0" dirty="0">
                <a:ln>
                  <a:noFill/>
                </a:ln>
                <a:solidFill>
                  <a:schemeClr val="accent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市场逆袭与行业影响</a:t>
            </a:r>
            <a:endParaRPr kumimoji="0" lang="zh-CN" altLang="en-US" sz="1600" b="1" i="0" u="none" strike="noStrike" kern="1200" cap="none" spc="0" normalizeH="0" baseline="0" noProof="0" dirty="0">
              <a:ln>
                <a:noFill/>
              </a:ln>
              <a:solidFill>
                <a:schemeClr val="accent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a:p>
            <a:pPr marL="0" marR="0" lvl="0" indent="0" algn="just" defTabSz="914400" rtl="0" eaLnBrk="1" fontAlgn="ctr" latinLnBrk="0" hangingPunct="1">
              <a:lnSpc>
                <a:spcPct val="130000"/>
              </a:lnSpc>
              <a:spcBef>
                <a:spcPts val="250"/>
              </a:spcBef>
              <a:spcAft>
                <a:spcPts val="25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小米通过网络营销创新（事件营销、饥饿营销、社交媒体营销），对竞争对手构成压力，引发业界对小米营销能力的高度认可与敬畏。</a:t>
            </a:r>
            <a:endParaRPr kumimoji="0" lang="zh-CN" altLang="en-US" sz="1400" b="1" i="0" u="none" strike="noStrike" kern="1200" cap="none" spc="0" normalizeH="0" baseline="0" noProof="0" dirty="0">
              <a:ln>
                <a:noFill/>
              </a:ln>
              <a:solidFill>
                <a:schemeClr val="tx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136" name="矩形: 圆角 135"/>
          <p:cNvSpPr/>
          <p:nvPr>
            <p:custDataLst>
              <p:tags r:id="rId1"/>
            </p:custDataLst>
          </p:nvPr>
        </p:nvSpPr>
        <p:spPr>
          <a:xfrm>
            <a:off x="611111" y="1379247"/>
            <a:ext cx="10969778" cy="4841587"/>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custDataLst>
              <p:tags r:id="rId2"/>
            </p:custDataLst>
          </p:nvPr>
        </p:nvGrpSpPr>
        <p:grpSpPr>
          <a:xfrm flipH="1">
            <a:off x="11157558" y="889289"/>
            <a:ext cx="399714" cy="155489"/>
            <a:chOff x="5656049" y="3127606"/>
            <a:chExt cx="240897" cy="93709"/>
          </a:xfrm>
        </p:grpSpPr>
        <p:sp>
          <p:nvSpPr>
            <p:cNvPr id="3" name="3"/>
            <p:cNvSpPr/>
            <p:nvPr>
              <p:custDataLst>
                <p:tags r:id="rId3"/>
              </p:custDataLst>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6" name="2"/>
            <p:cNvSpPr/>
            <p:nvPr>
              <p:custDataLst>
                <p:tags r:id="rId4"/>
              </p:custDataLst>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7" name="1"/>
            <p:cNvSpPr/>
            <p:nvPr>
              <p:custDataLst>
                <p:tags r:id="rId5"/>
              </p:custDataLst>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grpSp>
      <p:sp>
        <p:nvSpPr>
          <p:cNvPr id="8" name="Text1"/>
          <p:cNvSpPr txBox="1"/>
          <p:nvPr>
            <p:custDataLst>
              <p:tags r:id="rId6"/>
            </p:custDataLst>
          </p:nvPr>
        </p:nvSpPr>
        <p:spPr>
          <a:xfrm>
            <a:off x="273975" y="238391"/>
            <a:ext cx="11669372" cy="720348"/>
          </a:xfrm>
          <a:prstGeom prst="rect">
            <a:avLst/>
          </a:prstGeom>
          <a:noFill/>
        </p:spPr>
        <p:txBody>
          <a:bodyPr wrap="square" rtlCol="0" anchor="ctr" anchorCtr="0">
            <a:normAutofit/>
          </a:bodyPr>
          <a:p>
            <a:pPr marL="0" marR="0" lvl="0" indent="0" algn="l" defTabSz="914400" rtl="0" eaLnBrk="1" fontAlgn="ctr" latinLnBrk="0" hangingPunct="1">
              <a:lnSpc>
                <a:spcPct val="120000"/>
              </a:lnSpc>
              <a:spcBef>
                <a:spcPts val="0"/>
              </a:spcBef>
              <a:spcAft>
                <a:spcPts val="0"/>
              </a:spcAft>
              <a:buClrTx/>
              <a:buSzTx/>
              <a:buFontTx/>
              <a:buNone/>
              <a:defRPr/>
            </a:pPr>
            <a:r>
              <a:rPr lang="en-US" altLang="zh-CN" sz="3200" b="1" noProof="0" dirty="0" err="1">
                <a:ln>
                  <a:noFill/>
                </a:ln>
                <a:effectLst/>
                <a:uLnTx/>
                <a:uFillTx/>
                <a:latin typeface="汉仪润圆-65简" panose="00020600040101010101" pitchFamily="18" charset="-122"/>
                <a:ea typeface="汉仪润圆-65简" panose="00020600040101010101" pitchFamily="18" charset="-122"/>
                <a:cs typeface="微软雅黑" panose="020B0503020204020204" pitchFamily="34" charset="-122"/>
                <a:sym typeface="思源黑体 CN" panose="020B0500000000000000" pitchFamily="34" charset="-122"/>
              </a:rPr>
              <a:t>机遇与挑战并存，面向未来战略调整</a:t>
            </a:r>
            <a:endParaRPr lang="en-US" altLang="zh-CN" sz="3200" b="1" noProof="0" dirty="0" err="1">
              <a:ln>
                <a:noFill/>
              </a:ln>
              <a:effectLst/>
              <a:uLnTx/>
              <a:uFillTx/>
              <a:latin typeface="汉仪润圆-65简" panose="00020600040101010101" pitchFamily="18" charset="-122"/>
              <a:ea typeface="汉仪润圆-65简" panose="00020600040101010101" pitchFamily="18" charset="-122"/>
              <a:cs typeface="微软雅黑" panose="020B0503020204020204" pitchFamily="34" charset="-122"/>
              <a:sym typeface="思源黑体 CN" panose="020B0500000000000000" pitchFamily="34" charset="-122"/>
            </a:endParaRPr>
          </a:p>
        </p:txBody>
      </p:sp>
      <p:sp>
        <p:nvSpPr>
          <p:cNvPr id="9" name="Text2"/>
          <p:cNvSpPr/>
          <p:nvPr>
            <p:custDataLst>
              <p:tags r:id="rId7"/>
            </p:custDataLst>
          </p:nvPr>
        </p:nvSpPr>
        <p:spPr>
          <a:xfrm>
            <a:off x="920750" y="1736090"/>
            <a:ext cx="10310495" cy="4218940"/>
          </a:xfrm>
          <a:prstGeom prst="rect">
            <a:avLst/>
          </a:prstGeom>
          <a:ln>
            <a:noFill/>
          </a:ln>
        </p:spPr>
        <p:txBody>
          <a:bodyPr wrap="square" anchor="t" anchorCtr="0">
            <a:normAutofit/>
          </a:bodyPr>
          <a:p>
            <a:pPr marL="0" marR="0" lvl="0" indent="0" algn="just" defTabSz="914400" rtl="0" eaLnBrk="1" fontAlgn="t" latinLnBrk="0" hangingPunct="1">
              <a:lnSpc>
                <a:spcPct val="130000"/>
              </a:lnSpc>
              <a:spcBef>
                <a:spcPts val="300"/>
              </a:spcBef>
              <a:spcAft>
                <a:spcPts val="250"/>
              </a:spcAft>
              <a:buClrTx/>
              <a:buSzTx/>
              <a:buFontTx/>
              <a:buNone/>
              <a:defRPr/>
            </a:pPr>
            <a:r>
              <a:rPr kumimoji="0" lang="zh-CN" altLang="en-US" b="1" i="0" u="none" strike="noStrike" kern="1200" cap="none" spc="0" normalizeH="0" baseline="0" noProof="0" dirty="0">
                <a:ln>
                  <a:noFill/>
                </a:ln>
                <a:solidFill>
                  <a:schemeClr val="accent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有利市场环境</a:t>
            </a:r>
            <a:endParaRPr kumimoji="0" lang="zh-CN" altLang="en-US" b="1" i="0" u="none" strike="noStrike" kern="1200" cap="none" spc="0" normalizeH="0" baseline="0" noProof="0" dirty="0">
              <a:ln>
                <a:noFill/>
              </a:ln>
              <a:solidFill>
                <a:schemeClr val="accent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a:p>
            <a:pPr marL="0" marR="0" lvl="0" indent="0" algn="just" defTabSz="914400" rtl="0" eaLnBrk="1" fontAlgn="t" latinLnBrk="0" hangingPunct="1">
              <a:lnSpc>
                <a:spcPct val="130000"/>
              </a:lnSpc>
              <a:spcBef>
                <a:spcPts val="300"/>
              </a:spcBef>
              <a:spcAft>
                <a:spcPts val="250"/>
              </a:spcAft>
              <a:buClrTx/>
              <a:buSzTx/>
              <a:buFontTx/>
              <a:buNone/>
              <a:defRPr/>
            </a:pPr>
            <a:r>
              <a:rPr kumimoji="0" lang="zh-CN" altLang="en-US" sz="1600" b="1" i="0" u="none" strike="noStrike" kern="1200" cap="none" spc="0" normalizeH="0" baseline="0" noProof="0" dirty="0">
                <a:ln>
                  <a:noFill/>
                </a:ln>
                <a:solidFill>
                  <a:schemeClr val="tx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政策扶持、经济发展、社会变迁与技术革新共同为小米成长提供沃土。政治稳定、政策支持、消费升级、新技术接纳与智能手机普及为小米提供了广阔市场与潜在客户。</a:t>
            </a:r>
            <a:endParaRPr kumimoji="0" lang="zh-CN" altLang="en-US" sz="1600" b="1" i="0" u="none" strike="noStrike" kern="1200" cap="none" spc="0" normalizeH="0" baseline="0" noProof="0" dirty="0">
              <a:ln>
                <a:noFill/>
              </a:ln>
              <a:solidFill>
                <a:schemeClr val="tx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a:p>
            <a:pPr marL="0" marR="0" lvl="0" indent="0" algn="just" defTabSz="914400" rtl="0" eaLnBrk="1" fontAlgn="t" latinLnBrk="0" hangingPunct="1">
              <a:lnSpc>
                <a:spcPct val="130000"/>
              </a:lnSpc>
              <a:spcBef>
                <a:spcPts val="300"/>
              </a:spcBef>
              <a:spcAft>
                <a:spcPts val="250"/>
              </a:spcAft>
              <a:buClrTx/>
              <a:buSzTx/>
              <a:buFontTx/>
              <a:buNone/>
              <a:defRPr/>
            </a:pPr>
            <a:endParaRPr kumimoji="0" lang="zh-CN" altLang="en-US" sz="1600" b="1" i="0" u="none" strike="noStrike" kern="1200" cap="none" spc="0" normalizeH="0" baseline="0" noProof="0" dirty="0">
              <a:ln>
                <a:noFill/>
              </a:ln>
              <a:solidFill>
                <a:schemeClr val="bg2"/>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a:p>
            <a:pPr marL="0" marR="0" lvl="0" indent="0" algn="just" defTabSz="914400" rtl="0" eaLnBrk="1" fontAlgn="t" latinLnBrk="0" hangingPunct="1">
              <a:lnSpc>
                <a:spcPct val="130000"/>
              </a:lnSpc>
              <a:spcBef>
                <a:spcPts val="300"/>
              </a:spcBef>
              <a:spcAft>
                <a:spcPts val="250"/>
              </a:spcAft>
              <a:buClrTx/>
              <a:buSzTx/>
              <a:buFontTx/>
              <a:buNone/>
              <a:defRPr/>
            </a:pPr>
            <a:r>
              <a:rPr kumimoji="0" lang="zh-CN" altLang="en-US" b="1" i="0" u="none" strike="noStrike" kern="1200" cap="none" spc="0" normalizeH="0" baseline="0" noProof="0" dirty="0">
                <a:ln>
                  <a:noFill/>
                </a:ln>
                <a:solidFill>
                  <a:schemeClr val="accent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现存问题与挑战</a:t>
            </a:r>
            <a:endParaRPr kumimoji="0" lang="zh-CN" altLang="en-US" b="1" i="0" u="none" strike="noStrike" kern="1200" cap="none" spc="0" normalizeH="0" baseline="0" noProof="0" dirty="0">
              <a:ln>
                <a:noFill/>
              </a:ln>
              <a:solidFill>
                <a:schemeClr val="accent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a:p>
            <a:pPr marL="0" marR="0" lvl="0" indent="0" algn="just" defTabSz="914400" rtl="0" eaLnBrk="1" fontAlgn="t" latinLnBrk="0" hangingPunct="1">
              <a:lnSpc>
                <a:spcPct val="130000"/>
              </a:lnSpc>
              <a:spcBef>
                <a:spcPts val="300"/>
              </a:spcBef>
              <a:spcAft>
                <a:spcPts val="250"/>
              </a:spcAft>
              <a:buClrTx/>
              <a:buSzTx/>
              <a:buFontTx/>
              <a:buNone/>
              <a:defRPr/>
            </a:pPr>
            <a:r>
              <a:rPr kumimoji="0" lang="zh-CN" altLang="en-US" sz="1600" b="1" i="0" u="none" strike="noStrike" kern="1200" cap="none" spc="0" normalizeH="0" baseline="0" noProof="0" dirty="0">
                <a:ln>
                  <a:noFill/>
                </a:ln>
                <a:solidFill>
                  <a:schemeClr val="tx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品牌形象定位低端固化，核心技术依赖，缺乏自主研发，与华为等品牌相比存在差距。</a:t>
            </a:r>
            <a:endParaRPr kumimoji="0" lang="zh-CN" altLang="en-US" sz="1600" b="1" i="0" u="none" strike="noStrike" kern="1200" cap="none" spc="0" normalizeH="0" baseline="0" noProof="0" dirty="0">
              <a:ln>
                <a:noFill/>
              </a:ln>
              <a:solidFill>
                <a:schemeClr val="tx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a:p>
            <a:pPr marL="0" marR="0" lvl="0" indent="0" algn="just" defTabSz="914400" rtl="0" eaLnBrk="1" fontAlgn="t" latinLnBrk="0" hangingPunct="1">
              <a:lnSpc>
                <a:spcPct val="130000"/>
              </a:lnSpc>
              <a:spcBef>
                <a:spcPts val="300"/>
              </a:spcBef>
              <a:spcAft>
                <a:spcPts val="250"/>
              </a:spcAft>
              <a:buClrTx/>
              <a:buSzTx/>
              <a:buFontTx/>
              <a:buNone/>
              <a:defRPr/>
            </a:pPr>
            <a:endParaRPr kumimoji="0" lang="zh-CN" altLang="en-US" sz="1600" b="1" i="0" u="none" strike="noStrike" kern="1200" cap="none" spc="0" normalizeH="0" baseline="0" noProof="0" dirty="0">
              <a:ln>
                <a:noFill/>
              </a:ln>
              <a:solidFill>
                <a:schemeClr val="bg2"/>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a:p>
            <a:pPr marL="0" marR="0" lvl="0" indent="0" algn="just" defTabSz="914400" rtl="0" eaLnBrk="1" fontAlgn="t" latinLnBrk="0" hangingPunct="1">
              <a:lnSpc>
                <a:spcPct val="130000"/>
              </a:lnSpc>
              <a:spcBef>
                <a:spcPts val="300"/>
              </a:spcBef>
              <a:spcAft>
                <a:spcPts val="250"/>
              </a:spcAft>
              <a:buClrTx/>
              <a:buSzTx/>
              <a:buFontTx/>
              <a:buNone/>
              <a:defRPr/>
            </a:pPr>
            <a:r>
              <a:rPr kumimoji="0" lang="zh-CN" altLang="en-US" b="1" i="0" u="none" strike="noStrike" kern="1200" cap="none" spc="0" normalizeH="0" baseline="0" noProof="0" dirty="0">
                <a:ln>
                  <a:noFill/>
                </a:ln>
                <a:solidFill>
                  <a:schemeClr val="accent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未来战略重点</a:t>
            </a:r>
            <a:endParaRPr kumimoji="0" lang="zh-CN" altLang="en-US" sz="1600" b="1" i="0" u="none" strike="noStrike" kern="1200" cap="none" spc="0" normalizeH="0" baseline="0" noProof="0" dirty="0">
              <a:ln>
                <a:noFill/>
              </a:ln>
              <a:solidFill>
                <a:schemeClr val="bg2"/>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a:p>
            <a:pPr marL="0" marR="0" lvl="0" indent="0" algn="just" defTabSz="914400" rtl="0" eaLnBrk="1" fontAlgn="t" latinLnBrk="0" hangingPunct="1">
              <a:lnSpc>
                <a:spcPct val="130000"/>
              </a:lnSpc>
              <a:spcBef>
                <a:spcPts val="300"/>
              </a:spcBef>
              <a:spcAft>
                <a:spcPts val="250"/>
              </a:spcAft>
              <a:buClrTx/>
              <a:buSzTx/>
              <a:buFontTx/>
              <a:buNone/>
              <a:defRPr/>
            </a:pPr>
            <a:r>
              <a:rPr kumimoji="0" lang="zh-CN" altLang="en-US" sz="1600" b="1" i="0" u="none" strike="noStrike" kern="1200" cap="none" spc="0" normalizeH="0" baseline="0" noProof="0" dirty="0">
                <a:ln>
                  <a:noFill/>
                </a:ln>
                <a:solidFill>
                  <a:schemeClr val="tx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a) 加大技术研发：聚焦处理器等关键技术领域，提升自主创新能力，缩小与行业领军者的差距。</a:t>
            </a:r>
            <a:endParaRPr kumimoji="0" lang="zh-CN" altLang="en-US" sz="1600" b="1" i="0" u="none" strike="noStrike" kern="1200" cap="none" spc="0" normalizeH="0" baseline="0" noProof="0" dirty="0">
              <a:ln>
                <a:noFill/>
              </a:ln>
              <a:solidFill>
                <a:schemeClr val="tx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a:p>
            <a:pPr marL="0" marR="0" lvl="0" indent="0" algn="just" defTabSz="914400" rtl="0" eaLnBrk="1" fontAlgn="t" latinLnBrk="0" hangingPunct="1">
              <a:lnSpc>
                <a:spcPct val="130000"/>
              </a:lnSpc>
              <a:spcBef>
                <a:spcPts val="300"/>
              </a:spcBef>
              <a:spcAft>
                <a:spcPts val="250"/>
              </a:spcAft>
              <a:buClrTx/>
              <a:buSzTx/>
              <a:buFontTx/>
              <a:buNone/>
              <a:defRPr/>
            </a:pPr>
            <a:r>
              <a:rPr kumimoji="0" lang="zh-CN" altLang="en-US" sz="1600" b="1" i="0" u="none" strike="noStrike" kern="1200" cap="none" spc="0" normalizeH="0" baseline="0" noProof="0" dirty="0">
                <a:ln>
                  <a:noFill/>
                </a:ln>
                <a:solidFill>
                  <a:schemeClr val="tx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rPr>
              <a:t>b) 强化线下与服务：优化线下布局，提升服务体系，改善用户体验，巩固口碑，增强品牌忠诚度。</a:t>
            </a:r>
            <a:endParaRPr kumimoji="0" lang="zh-CN" altLang="en-US" sz="1600" b="1" i="0" u="none" strike="noStrike" kern="1200" cap="none" spc="0" normalizeH="0" baseline="0" noProof="0" dirty="0">
              <a:ln>
                <a:noFill/>
              </a:ln>
              <a:solidFill>
                <a:schemeClr val="tx1"/>
              </a:solidFill>
              <a:effectLst/>
              <a:uLnTx/>
              <a:uFillTx/>
              <a:latin typeface="汉仪润圆-65简" panose="00020600040101010101" pitchFamily="18" charset="-122"/>
              <a:ea typeface="汉仪润圆-65简" panose="00020600040101010101" pitchFamily="18" charset="-122"/>
              <a:cs typeface="汉仪润圆-65简" panose="00020600040101010101" pitchFamily="18" charset="-122"/>
              <a:sym typeface="思源黑体 CN"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3" name="Rectangle 2"/>
          <p:cNvSpPr/>
          <p:nvPr/>
        </p:nvSpPr>
        <p:spPr>
          <a:xfrm>
            <a:off x="198633" y="0"/>
            <a:ext cx="1573017" cy="6857999"/>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2" name="文本框 1"/>
          <p:cNvSpPr txBox="1"/>
          <p:nvPr/>
        </p:nvSpPr>
        <p:spPr>
          <a:xfrm>
            <a:off x="1771650" y="239395"/>
            <a:ext cx="7315200" cy="583565"/>
          </a:xfrm>
          <a:prstGeom prst="rect">
            <a:avLst/>
          </a:prstGeom>
          <a:noFill/>
        </p:spPr>
        <p:txBody>
          <a:bodyPr wrap="square" rtlCol="0" anchor="t">
            <a:spAutoFit/>
          </a:bodyPr>
          <a:p>
            <a:r>
              <a:rPr lang="en-US" altLang="zh-CN" sz="3200" b="1" noProof="0" dirty="0" err="1">
                <a:ln>
                  <a:noFill/>
                </a:ln>
                <a:effectLst/>
                <a:uLnTx/>
                <a:uFillTx/>
                <a:latin typeface="汉仪润圆-65简" panose="00020600040101010101" pitchFamily="18" charset="-122"/>
                <a:ea typeface="汉仪润圆-65简" panose="00020600040101010101" pitchFamily="18" charset="-122"/>
                <a:cs typeface="汉仪润圆-65简" panose="00020600040101010101" pitchFamily="18" charset="-122"/>
              </a:rPr>
              <a:t>行业影响力与近期热点事件驱动</a:t>
            </a:r>
            <a:endParaRPr lang="en-US" altLang="zh-CN" sz="3200" b="1" noProof="0" dirty="0" err="1">
              <a:ln>
                <a:noFill/>
              </a:ln>
              <a:effectLst/>
              <a:uLnTx/>
              <a:uFillTx/>
              <a:latin typeface="汉仪润圆-65简" panose="00020600040101010101" pitchFamily="18" charset="-122"/>
              <a:ea typeface="汉仪润圆-65简" panose="00020600040101010101" pitchFamily="18" charset="-122"/>
              <a:cs typeface="汉仪润圆-65简" panose="00020600040101010101" pitchFamily="18" charset="-122"/>
            </a:endParaRPr>
          </a:p>
        </p:txBody>
      </p:sp>
      <p:sp>
        <p:nvSpPr>
          <p:cNvPr id="5" name="文本框 4"/>
          <p:cNvSpPr txBox="1"/>
          <p:nvPr/>
        </p:nvSpPr>
        <p:spPr>
          <a:xfrm>
            <a:off x="1771650" y="3874611"/>
            <a:ext cx="7315200" cy="583565"/>
          </a:xfrm>
          <a:prstGeom prst="rect">
            <a:avLst/>
          </a:prstGeom>
          <a:noFill/>
        </p:spPr>
        <p:txBody>
          <a:bodyPr wrap="square" rtlCol="0" anchor="t">
            <a:spAutoFit/>
          </a:bodyPr>
          <a:p>
            <a:r>
              <a:rPr lang="en-US" altLang="zh-CN" sz="3200" b="1" noProof="0" dirty="0" err="1">
                <a:ln>
                  <a:noFill/>
                </a:ln>
                <a:effectLst/>
                <a:uLnTx/>
                <a:uFillTx/>
                <a:latin typeface="汉仪润圆-65简" panose="00020600040101010101" pitchFamily="18" charset="-122"/>
                <a:ea typeface="汉仪润圆-65简" panose="00020600040101010101" pitchFamily="18" charset="-122"/>
                <a:cs typeface="汉仪润圆-65简" panose="00020600040101010101" pitchFamily="18" charset="-122"/>
              </a:rPr>
              <a:t>雷军个人魅力与品牌关联性</a:t>
            </a:r>
            <a:endParaRPr lang="en-US" altLang="zh-CN" sz="3200" b="1" noProof="0" dirty="0" err="1">
              <a:ln>
                <a:noFill/>
              </a:ln>
              <a:effectLst/>
              <a:uLnTx/>
              <a:uFillTx/>
              <a:latin typeface="汉仪润圆-65简" panose="00020600040101010101" pitchFamily="18" charset="-122"/>
              <a:ea typeface="汉仪润圆-65简" panose="00020600040101010101" pitchFamily="18" charset="-122"/>
              <a:cs typeface="汉仪润圆-65简" panose="00020600040101010101" pitchFamily="18" charset="-122"/>
            </a:endParaRPr>
          </a:p>
        </p:txBody>
      </p:sp>
      <p:pic>
        <p:nvPicPr>
          <p:cNvPr id="9" name="图片 8" descr="upload_post_object_v2_930653309"/>
          <p:cNvPicPr>
            <a:picLocks noChangeAspect="1"/>
          </p:cNvPicPr>
          <p:nvPr/>
        </p:nvPicPr>
        <p:blipFill>
          <a:blip r:embed="rId1"/>
          <a:stretch>
            <a:fillRect/>
          </a:stretch>
        </p:blipFill>
        <p:spPr>
          <a:xfrm>
            <a:off x="2143967" y="1180104"/>
            <a:ext cx="4202858" cy="2337840"/>
          </a:xfrm>
          <a:prstGeom prst="rect">
            <a:avLst/>
          </a:prstGeom>
        </p:spPr>
      </p:pic>
      <p:pic>
        <p:nvPicPr>
          <p:cNvPr id="28" name="图片 27" descr="upload_post_object_v2_2426611807"/>
          <p:cNvPicPr>
            <a:picLocks noChangeAspect="1"/>
          </p:cNvPicPr>
          <p:nvPr/>
        </p:nvPicPr>
        <p:blipFill>
          <a:blip r:embed="rId2"/>
          <a:stretch>
            <a:fillRect/>
          </a:stretch>
        </p:blipFill>
        <p:spPr>
          <a:xfrm>
            <a:off x="7651485" y="1159986"/>
            <a:ext cx="3117003" cy="2337753"/>
          </a:xfrm>
          <a:prstGeom prst="rect">
            <a:avLst/>
          </a:prstGeom>
        </p:spPr>
      </p:pic>
      <p:pic>
        <p:nvPicPr>
          <p:cNvPr id="30" name="图片 29" descr="upload_post_object_v2_1522254620"/>
          <p:cNvPicPr>
            <a:picLocks noChangeAspect="1"/>
          </p:cNvPicPr>
          <p:nvPr/>
        </p:nvPicPr>
        <p:blipFill>
          <a:blip r:embed="rId3"/>
          <a:stretch>
            <a:fillRect/>
          </a:stretch>
        </p:blipFill>
        <p:spPr>
          <a:xfrm>
            <a:off x="6828790" y="4382611"/>
            <a:ext cx="4762500" cy="2181225"/>
          </a:xfrm>
          <a:prstGeom prst="rect">
            <a:avLst/>
          </a:prstGeom>
        </p:spPr>
      </p:pic>
      <p:sp>
        <p:nvSpPr>
          <p:cNvPr id="31" name="文本框 30"/>
          <p:cNvSpPr txBox="1"/>
          <p:nvPr userDrawn="1"/>
        </p:nvSpPr>
        <p:spPr>
          <a:xfrm>
            <a:off x="2143919" y="4382611"/>
            <a:ext cx="4202906" cy="1336834"/>
          </a:xfrm>
          <a:prstGeom prst="rect">
            <a:avLst/>
          </a:prstGeom>
        </p:spPr>
        <p:txBody>
          <a:bodyPr wrap="square" rtlCol="0">
            <a:noAutofit/>
          </a:bodyPr>
          <a:p>
            <a:pPr algn="l"/>
            <a:r>
              <a:rPr lang="zh-CN" altLang="en-US"/>
              <a:t>雷军作为小米的灵魂人物，其个人形象与品牌紧密相连。他以温文尔雅的气质、一流的口才以及颇具传奇色彩的人生经历赢得了广大公众的喜爱与尊重。尤其是他的“are you ok”网络热梗，不仅展现出亲民与幽默的一面，更助力小米品牌在年轻群体中建立了独特的品牌形象与广泛的社交影响力。</a:t>
            </a:r>
            <a:endParaRPr lang="zh-CN" altLang="en-US"/>
          </a:p>
        </p:txBody>
      </p:sp>
      <p:sp>
        <p:nvSpPr>
          <p:cNvPr id="32" name="文本框 31"/>
          <p:cNvSpPr txBox="1"/>
          <p:nvPr userDrawn="1"/>
        </p:nvSpPr>
        <p:spPr>
          <a:xfrm>
            <a:off x="8775700" y="3722211"/>
            <a:ext cx="1424305" cy="521970"/>
          </a:xfrm>
          <a:prstGeom prst="rect">
            <a:avLst/>
          </a:prstGeom>
        </p:spPr>
        <p:txBody>
          <a:bodyPr wrap="square" rtlCol="0">
            <a:noAutofit/>
          </a:bodyPr>
          <a:p>
            <a:r>
              <a:rPr lang="zh-CN" altLang="en-US" sz="2800">
                <a:highlight>
                  <a:srgbClr val="C0C0C0"/>
                </a:highlight>
              </a:rPr>
              <a:t>雷布斯</a:t>
            </a:r>
            <a:endParaRPr lang="zh-CN" altLang="en-US" sz="2800">
              <a:highlight>
                <a:srgbClr val="C0C0C0"/>
              </a:highlight>
            </a:endParaRPr>
          </a:p>
        </p:txBody>
      </p:sp>
      <p:cxnSp>
        <p:nvCxnSpPr>
          <p:cNvPr id="33" name="曲线连接符 32"/>
          <p:cNvCxnSpPr>
            <a:stCxn id="32" idx="1"/>
          </p:cNvCxnSpPr>
          <p:nvPr userDrawn="1"/>
        </p:nvCxnSpPr>
        <p:spPr>
          <a:xfrm rot="10800000" flipV="1">
            <a:off x="8229600" y="3983196"/>
            <a:ext cx="546100" cy="374650"/>
          </a:xfrm>
          <a:prstGeom prst="curvedConnector3">
            <a:avLst>
              <a:gd name="adj1" fmla="val 49883"/>
            </a:avLst>
          </a:prstGeom>
          <a:ln w="19050" cap="flat" cmpd="sng" algn="ctr">
            <a:solidFill>
              <a:srgbClr val="979797">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userDrawn="1"/>
        </p:nvSpPr>
        <p:spPr>
          <a:xfrm>
            <a:off x="3407406" y="2654496"/>
            <a:ext cx="8784571" cy="1073208"/>
          </a:xfrm>
          <a:prstGeom prst="roundRect">
            <a:avLst/>
          </a:prstGeom>
          <a:solidFill>
            <a:srgbClr val="E2E6ED">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10" name="Oval 9"/>
          <p:cNvSpPr/>
          <p:nvPr/>
        </p:nvSpPr>
        <p:spPr>
          <a:xfrm>
            <a:off x="985490" y="1726613"/>
            <a:ext cx="3363154" cy="335209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3" name="Oval 22"/>
          <p:cNvSpPr/>
          <p:nvPr/>
        </p:nvSpPr>
        <p:spPr>
          <a:xfrm>
            <a:off x="1140352" y="1516570"/>
            <a:ext cx="1628815" cy="1617751"/>
          </a:xfrm>
          <a:prstGeom prst="ellipse">
            <a:avLst/>
          </a:prstGeom>
          <a:solidFill>
            <a:srgbClr val="9FB9C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spc="100">
                <a:solidFill>
                  <a:schemeClr val="lt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01</a:t>
            </a:r>
            <a:endParaRPr lang="en-US" altLang="zh-CN" sz="1200" spc="100">
              <a:solidFill>
                <a:schemeClr val="lt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9" name="Kotak Teks 21"/>
          <p:cNvSpPr txBox="1"/>
          <p:nvPr/>
        </p:nvSpPr>
        <p:spPr>
          <a:xfrm>
            <a:off x="4422393" y="2791376"/>
            <a:ext cx="4380163" cy="936307"/>
          </a:xfrm>
          <a:prstGeom prst="rect">
            <a:avLst/>
          </a:prstGeom>
          <a:noFill/>
        </p:spPr>
        <p:txBody>
          <a:bodyPr wrap="square" rtlCol="0">
            <a:no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pPr algn="ctr"/>
            <a:r>
              <a:rPr lang="en-US" altLang="zh-CN" sz="4000" dirty="0">
                <a:solidFill>
                  <a:schemeClr val="tx1">
                    <a:lumMod val="75000"/>
                    <a:lumOff val="25000"/>
                  </a:schemeClr>
                </a:solidFill>
                <a:cs typeface="汉仪润圆-65简" panose="00020600040101010101" pitchFamily="18" charset="-122"/>
                <a:sym typeface="汉仪润圆-65简" panose="00020600040101010101" pitchFamily="18" charset="-122"/>
              </a:rPr>
              <a:t>08 </a:t>
            </a:r>
            <a:r>
              <a:rPr lang="zh-CN" altLang="en-US" sz="4000" dirty="0">
                <a:solidFill>
                  <a:schemeClr val="tx1">
                    <a:lumMod val="75000"/>
                    <a:lumOff val="25000"/>
                  </a:schemeClr>
                </a:solidFill>
                <a:cs typeface="汉仪润圆-65简" panose="00020600040101010101" pitchFamily="18" charset="-122"/>
                <a:sym typeface="汉仪润圆-65简" panose="00020600040101010101" pitchFamily="18" charset="-122"/>
              </a:rPr>
              <a:t>参考文献</a:t>
            </a:r>
            <a:endParaRPr lang="zh-CN" altLang="en-US" sz="4000" dirty="0">
              <a:solidFill>
                <a:schemeClr val="tx1">
                  <a:lumMod val="75000"/>
                  <a:lumOff val="25000"/>
                </a:schemeClr>
              </a:solidFill>
              <a:cs typeface="汉仪润圆-65简" panose="00020600040101010101" pitchFamily="18" charset="-122"/>
              <a:sym typeface="汉仪润圆-65简" panose="00020600040101010101" pitchFamily="18" charset="-122"/>
            </a:endParaRPr>
          </a:p>
        </p:txBody>
      </p:sp>
      <p:sp>
        <p:nvSpPr>
          <p:cNvPr id="22" name="Kotak Teks 3"/>
          <p:cNvSpPr txBox="1"/>
          <p:nvPr/>
        </p:nvSpPr>
        <p:spPr>
          <a:xfrm>
            <a:off x="3720713" y="393436"/>
            <a:ext cx="5526405" cy="521970"/>
          </a:xfrm>
          <a:prstGeom prst="rect">
            <a:avLst/>
          </a:prstGeom>
          <a:noFill/>
        </p:spPr>
        <p:txBody>
          <a:bodyPr wrap="none" rtlCol="0">
            <a:spAutoFit/>
          </a:bodyPr>
          <a:lstStyle>
            <a:defPPr>
              <a:defRPr lang="zh-CN"/>
            </a:defPPr>
            <a:lvl1pPr algn="ctr">
              <a:defRPr sz="3600" b="1">
                <a:solidFill>
                  <a:schemeClr val="tx1">
                    <a:lumMod val="75000"/>
                    <a:lumOff val="25000"/>
                  </a:schemeClr>
                </a:solidFill>
                <a:latin typeface="汉仪润圆-65简" panose="00020600040101010101" pitchFamily="18" charset="-122"/>
                <a:ea typeface="汉仪润圆-65简" panose="00020600040101010101" pitchFamily="18" charset="-122"/>
              </a:defRPr>
            </a:lvl1pPr>
          </a:lstStyle>
          <a:p>
            <a:pPr algn="l"/>
            <a:r>
              <a:rPr lang="en-ID" sz="2800" dirty="0">
                <a:cs typeface="汉仪润圆-65简" panose="00020600040101010101" pitchFamily="18" charset="-122"/>
                <a:sym typeface="汉仪润圆-65简" panose="00020600040101010101" pitchFamily="18" charset="-122"/>
              </a:rPr>
              <a:t>让每个人都能享受到科技的乐趣！</a:t>
            </a:r>
            <a:endParaRPr lang="en-ID" sz="2800" dirty="0">
              <a:cs typeface="汉仪润圆-65简" panose="00020600040101010101" pitchFamily="18" charset="-122"/>
              <a:sym typeface="汉仪润圆-65简" panose="00020600040101010101" pitchFamily="18" charset="-122"/>
            </a:endParaRPr>
          </a:p>
        </p:txBody>
      </p:sp>
      <p:sp>
        <p:nvSpPr>
          <p:cNvPr id="101" name="Kotak Teks 21"/>
          <p:cNvSpPr txBox="1"/>
          <p:nvPr/>
        </p:nvSpPr>
        <p:spPr>
          <a:xfrm>
            <a:off x="4984750" y="208029"/>
            <a:ext cx="2222500" cy="261610"/>
          </a:xfrm>
          <a:prstGeom prst="rect">
            <a:avLst/>
          </a:prstGeom>
          <a:noFill/>
        </p:spPr>
        <p:txBody>
          <a:bodyPr wrap="square" rtlCol="0">
            <a:spAutoFit/>
          </a:bodyPr>
          <a:lstStyle/>
          <a:p>
            <a:pPr algn="ctr"/>
            <a:r>
              <a:rPr lang="en-US" sz="1100" spc="200">
                <a:solidFill>
                  <a:schemeClr val="tx1">
                    <a:lumMod val="85000"/>
                    <a:lumOff val="15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DIGITECH LEADERS</a:t>
            </a:r>
            <a:endParaRPr lang="en-ID" sz="1100" spc="200" dirty="0">
              <a:solidFill>
                <a:schemeClr val="tx1">
                  <a:lumMod val="85000"/>
                  <a:lumOff val="15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pic>
        <p:nvPicPr>
          <p:cNvPr id="2" name="图片占位符 1"/>
          <p:cNvPicPr>
            <a:picLocks noGrp="1" noChangeAspect="1"/>
          </p:cNvPicPr>
          <p:nvPr>
            <p:ph type="pic" sz="quarter" idx="12"/>
          </p:nvPr>
        </p:nvPicPr>
        <p:blipFill>
          <a:blip r:embed="rId1" cstate="print">
            <a:extLst>
              <a:ext uri="{28A0092B-C50C-407E-A947-70E740481C1C}">
                <a14:useLocalDpi xmlns:a14="http://schemas.microsoft.com/office/drawing/2010/main" val="0"/>
              </a:ext>
            </a:extLst>
          </a:blip>
          <a:srcRect l="22243" r="22243"/>
          <a:stretch>
            <a:fillRect/>
          </a:stretch>
        </p:blipFill>
        <p:spPr>
          <a:xfrm>
            <a:off x="1231203" y="1941600"/>
            <a:ext cx="2781857" cy="2815236"/>
          </a:xfr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3" name="Rectangle 2"/>
          <p:cNvSpPr/>
          <p:nvPr/>
        </p:nvSpPr>
        <p:spPr>
          <a:xfrm>
            <a:off x="-1" y="0"/>
            <a:ext cx="1573017" cy="6857999"/>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2" name="文本框 1"/>
          <p:cNvSpPr txBox="1"/>
          <p:nvPr/>
        </p:nvSpPr>
        <p:spPr>
          <a:xfrm>
            <a:off x="2058670" y="650240"/>
            <a:ext cx="9061450" cy="5769610"/>
          </a:xfrm>
          <a:prstGeom prst="rect">
            <a:avLst/>
          </a:prstGeom>
          <a:noFill/>
        </p:spPr>
        <p:txBody>
          <a:bodyPr wrap="square" rtlCol="0">
            <a:spAutoFit/>
          </a:bodyPr>
          <a:p>
            <a:pPr indent="0" fontAlgn="auto">
              <a:spcBef>
                <a:spcPts val="600"/>
              </a:spcBef>
            </a:pPr>
            <a:r>
              <a:rPr lang="zh-CN" altLang="en-US">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rPr>
              <a:t>[1]杨锦.数字经济下小米公司高质量发展战略研究[J].现代营销(下旬刊),2023(09):101103.DOI:10.19932/j.cnki.221256/F.2023.09.101.</a:t>
            </a:r>
            <a:endParaRPr lang="zh-CN" altLang="en-US">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endParaRPr>
          </a:p>
          <a:p>
            <a:pPr indent="0" fontAlgn="auto">
              <a:spcBef>
                <a:spcPts val="600"/>
              </a:spcBef>
            </a:pPr>
            <a:r>
              <a:rPr lang="zh-CN" altLang="en-US">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rPr>
              <a:t>[2]徐佳瑞.浅析小米手机品牌营销策略[J].商场现代化,2022(03):4345.DOI:10.14013/j.cnki.scxdh.2022.03.026.</a:t>
            </a:r>
            <a:endParaRPr lang="zh-CN" altLang="en-US">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endParaRPr>
          </a:p>
          <a:p>
            <a:pPr indent="0" fontAlgn="auto">
              <a:spcBef>
                <a:spcPts val="600"/>
              </a:spcBef>
            </a:pPr>
            <a:r>
              <a:rPr lang="zh-CN" altLang="en-US">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rPr>
              <a:t>[3]邢晨阳.国际企业营销策略分析——基于小米手机在印度市场营销策略研究[J].现代营销(下旬刊),2023,(06):3436.DOI:10.19932/j.cnki.221256/F.2023.06.034.</a:t>
            </a:r>
            <a:endParaRPr lang="zh-CN" altLang="en-US">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endParaRPr>
          </a:p>
          <a:p>
            <a:pPr indent="0" fontAlgn="auto">
              <a:spcBef>
                <a:spcPts val="600"/>
              </a:spcBef>
            </a:pPr>
            <a:r>
              <a:rPr lang="zh-CN" altLang="en-US">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rPr>
              <a:t>[4]田中一.小米高端智能手机营销现状及优化策略[J].合作经济与科技,2023,(02):6769.DOI:10.13665/j.cnki.hzjjykj.2023.02.055.</a:t>
            </a:r>
            <a:endParaRPr lang="zh-CN" altLang="en-US">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endParaRPr>
          </a:p>
          <a:p>
            <a:pPr indent="0" fontAlgn="auto">
              <a:spcBef>
                <a:spcPts val="600"/>
              </a:spcBef>
            </a:pPr>
            <a:r>
              <a:rPr lang="zh-CN" altLang="en-US">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rPr>
              <a:t>[5]小米手机定价策略研究|毕业论文: https://www.sbvv.cn/chachong/13810.html</a:t>
            </a:r>
            <a:endParaRPr lang="zh-CN" altLang="en-US">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endParaRPr>
          </a:p>
          <a:p>
            <a:pPr indent="0" fontAlgn="auto">
              <a:spcBef>
                <a:spcPts val="600"/>
              </a:spcBef>
            </a:pPr>
            <a:r>
              <a:rPr lang="zh-CN" altLang="en-US">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rPr>
              <a:t>[6]W（01810）：创新的营销策略为小米手机带来成功: https://pdf.dfcfw.com/pdf/H3_AP202005291380561993_1.pdf</a:t>
            </a:r>
            <a:endParaRPr lang="zh-CN" altLang="en-US">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endParaRPr>
          </a:p>
          <a:p>
            <a:pPr indent="0" fontAlgn="auto">
              <a:spcBef>
                <a:spcPts val="600"/>
              </a:spcBef>
            </a:pPr>
            <a:r>
              <a:rPr lang="zh-CN" altLang="en-US">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rPr>
              <a:t>[7]小米高端智能手机营销现状及优化策略合作经济与科技: http://www.jjykj.com/view202105050505.asp?nid=13842</a:t>
            </a:r>
            <a:endParaRPr lang="zh-CN" altLang="en-US">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endParaRPr>
          </a:p>
          <a:p>
            <a:pPr indent="0" fontAlgn="auto">
              <a:spcBef>
                <a:spcPts val="600"/>
              </a:spcBef>
            </a:pPr>
            <a:r>
              <a:rPr lang="zh-CN" altLang="en-US">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rPr>
              <a:t>[8]小米手机网络营销策略分析(小米手机成功背后的营销策略分析)鸟哥笔记: https://www.niaogebiji.com/article5969711.html</a:t>
            </a:r>
            <a:endParaRPr lang="zh-CN" altLang="en-US">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endParaRPr>
          </a:p>
          <a:p>
            <a:pPr indent="0" fontAlgn="auto">
              <a:spcBef>
                <a:spcPts val="600"/>
              </a:spcBef>
            </a:pPr>
            <a:r>
              <a:rPr lang="zh-CN" altLang="en-US">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rPr>
              <a:t>[9]小米手机营销策略分析|MBA智库文档: https://zhuanlan.zhihu.com/p/31325592</a:t>
            </a:r>
            <a:endParaRPr lang="zh-CN" altLang="en-US">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endParaRPr>
          </a:p>
          <a:p>
            <a:pPr indent="0" fontAlgn="auto">
              <a:spcBef>
                <a:spcPts val="600"/>
              </a:spcBef>
            </a:pPr>
            <a:r>
              <a:rPr lang="zh-CN" altLang="en-US">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rPr>
              <a:t>[1</a:t>
            </a:r>
            <a:r>
              <a:rPr lang="en-US" altLang="zh-CN">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rPr>
              <a:t>0</a:t>
            </a:r>
            <a:r>
              <a:rPr lang="zh-CN" altLang="en-US">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rPr>
              <a:t>]小米手机的营销策略分析知乎: https://zhuanlan.zhihu.com/p/31687743</a:t>
            </a:r>
            <a:endParaRPr lang="zh-CN" altLang="en-US">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endParaRPr>
          </a:p>
          <a:p>
            <a:endParaRPr lang="zh-CN" altLang="en-US">
              <a:solidFill>
                <a:schemeClr val="bg2">
                  <a:lumMod val="25000"/>
                </a:schemeClr>
              </a:solidFill>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a:stretch>
            <a:fillRect/>
          </a:stretch>
        </p:blipFill>
        <p:spPr>
          <a:xfrm flipV="1">
            <a:off x="3" y="3"/>
            <a:ext cx="12191997" cy="6857997"/>
          </a:xfrm>
        </p:spPr>
      </p:pic>
      <p:sp>
        <p:nvSpPr>
          <p:cNvPr id="8" name="矩形 259"/>
          <p:cNvSpPr>
            <a:spLocks noChangeArrowheads="1"/>
          </p:cNvSpPr>
          <p:nvPr/>
        </p:nvSpPr>
        <p:spPr bwMode="auto">
          <a:xfrm>
            <a:off x="977901" y="3979259"/>
            <a:ext cx="10236200" cy="1445260"/>
          </a:xfrm>
          <a:prstGeom prst="rect">
            <a:avLst/>
          </a:prstGeom>
          <a:noFill/>
        </p:spPr>
        <p:txBody>
          <a:bodyPr wrap="square" rtlCol="0">
            <a:spAutoFit/>
          </a:bodyPr>
          <a:lstStyle/>
          <a:p>
            <a:pPr algn="ctr"/>
            <a:r>
              <a:rPr lang="zh-CN" altLang="en-US" sz="8800" b="1" dirty="0">
                <a:solidFill>
                  <a:schemeClr val="bg1"/>
                </a:solidFill>
                <a:effectLst>
                  <a:outerShdw blurRad="254000" dist="114300" algn="l" rotWithShape="0">
                    <a:prstClr val="black">
                      <a:alpha val="37000"/>
                    </a:prstClr>
                  </a:outerShdw>
                </a:effectLst>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感谢聆听</a:t>
            </a:r>
            <a:endParaRPr lang="zh-CN" altLang="en-US" sz="8800" b="1" dirty="0">
              <a:solidFill>
                <a:schemeClr val="bg1"/>
              </a:solidFill>
              <a:effectLst>
                <a:outerShdw blurRad="254000" dist="114300" algn="l" rotWithShape="0">
                  <a:prstClr val="black">
                    <a:alpha val="37000"/>
                  </a:prstClr>
                </a:outerShdw>
              </a:effectLst>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9" name="矩形 259"/>
          <p:cNvSpPr>
            <a:spLocks noChangeArrowheads="1"/>
          </p:cNvSpPr>
          <p:nvPr/>
        </p:nvSpPr>
        <p:spPr bwMode="auto">
          <a:xfrm>
            <a:off x="5502718" y="5516322"/>
            <a:ext cx="1454536" cy="215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defTabSz="914400">
              <a:buNone/>
            </a:pPr>
            <a:r>
              <a:rPr lang="en-US" altLang="zh-CN" sz="1400" b="1" dirty="0" err="1" smtClean="0">
                <a:solidFill>
                  <a:schemeClr val="bg1"/>
                </a:solidFill>
                <a:effectLst>
                  <a:outerShdw blurRad="254000" dist="114300" algn="l" rotWithShape="0">
                    <a:prstClr val="black">
                      <a:alpha val="37000"/>
                    </a:prstClr>
                  </a:outerShdw>
                </a:effectLst>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  </a:t>
            </a:r>
            <a:r>
              <a:rPr lang="zh-CN" altLang="en-US" sz="1400" b="1" cap="all" dirty="0" smtClean="0">
                <a:solidFill>
                  <a:schemeClr val="bg1">
                    <a:lumMod val="75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 </a:t>
            </a:r>
            <a:r>
              <a:rPr lang="en-US" altLang="zh-CN" sz="1400" b="1" dirty="0" err="1" smtClean="0">
                <a:solidFill>
                  <a:schemeClr val="bg1"/>
                </a:solidFill>
                <a:effectLst>
                  <a:outerShdw blurRad="254000" dist="114300" algn="l" rotWithShape="0">
                    <a:prstClr val="black">
                      <a:alpha val="37000"/>
                    </a:prstClr>
                  </a:outerShdw>
                </a:effectLst>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XDU</a:t>
            </a:r>
            <a:endParaRPr lang="en-US" altLang="zh-CN" sz="1400" b="1" dirty="0" err="1" smtClean="0">
              <a:solidFill>
                <a:schemeClr val="bg1"/>
              </a:solidFill>
              <a:effectLst>
                <a:outerShdw blurRad="254000" dist="114300" algn="l" rotWithShape="0">
                  <a:prstClr val="black">
                    <a:alpha val="37000"/>
                  </a:prstClr>
                </a:outerShdw>
              </a:effectLst>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0" name="组合 9"/>
          <p:cNvGrpSpPr/>
          <p:nvPr/>
        </p:nvGrpSpPr>
        <p:grpSpPr>
          <a:xfrm>
            <a:off x="6009330" y="5529849"/>
            <a:ext cx="173342" cy="173342"/>
            <a:chOff x="5954560" y="6172810"/>
            <a:chExt cx="282879" cy="282879"/>
          </a:xfrm>
        </p:grpSpPr>
        <p:cxnSp>
          <p:nvCxnSpPr>
            <p:cNvPr id="11" name="直接连接符 10"/>
            <p:cNvCxnSpPr/>
            <p:nvPr/>
          </p:nvCxnSpPr>
          <p:spPr>
            <a:xfrm rot="2700000">
              <a:off x="5954560" y="6314250"/>
              <a:ext cx="282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8900000" flipH="1">
              <a:off x="5954560" y="6314250"/>
              <a:ext cx="282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矩形 259"/>
          <p:cNvSpPr>
            <a:spLocks noChangeArrowheads="1"/>
          </p:cNvSpPr>
          <p:nvPr/>
        </p:nvSpPr>
        <p:spPr bwMode="auto">
          <a:xfrm>
            <a:off x="4239260" y="2210435"/>
            <a:ext cx="3598545" cy="245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defTabSz="914400">
              <a:buNone/>
            </a:pPr>
            <a:r>
              <a:rPr lang="zh-CN" altLang="en-US" sz="1600" b="1" cap="all" spc="300" dirty="0">
                <a:solidFill>
                  <a:schemeClr val="bg1">
                    <a:lumMod val="7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让每个人都能享受到科技的乐趣</a:t>
            </a:r>
            <a:endParaRPr lang="zh-CN" altLang="en-US" sz="1600" b="1" cap="all" spc="300" dirty="0">
              <a:solidFill>
                <a:schemeClr val="bg1">
                  <a:lumMod val="75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cxnSp>
        <p:nvCxnSpPr>
          <p:cNvPr id="16" name="直接连接符 15"/>
          <p:cNvCxnSpPr/>
          <p:nvPr/>
        </p:nvCxnSpPr>
        <p:spPr>
          <a:xfrm>
            <a:off x="5934075" y="1882786"/>
            <a:ext cx="323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custDataLst>
              <p:tags r:id="rId2"/>
            </p:custDataLst>
          </p:nvPr>
        </p:nvSpPr>
        <p:spPr>
          <a:xfrm>
            <a:off x="134620" y="1183164"/>
            <a:ext cx="12191365" cy="863600"/>
          </a:xfrm>
          <a:prstGeom prst="rect">
            <a:avLst/>
          </a:prstGeom>
          <a:noFill/>
        </p:spPr>
        <p:txBody>
          <a:bodyPr wrap="square" rtlCol="0">
            <a:noAutofit/>
          </a:bodyPr>
          <a:p>
            <a:pPr algn="ctr"/>
            <a:r>
              <a:rPr lang="zh-CN" altLang="en-US" sz="4400">
                <a:solidFill>
                  <a:schemeClr val="bg1"/>
                </a:solidFill>
                <a:latin typeface="方正小标宋简体" panose="02000000000000000000" charset="-122"/>
                <a:ea typeface="方正小标宋简体" panose="02000000000000000000" charset="-122"/>
                <a:cs typeface="方正小标宋简体" panose="02000000000000000000" charset="-122"/>
              </a:rPr>
              <a:t>小米的营销之路</a:t>
            </a:r>
            <a:endParaRPr lang="zh-CN" altLang="en-US" sz="4400">
              <a:solidFill>
                <a:schemeClr val="bg1"/>
              </a:solidFill>
              <a:latin typeface="方正小标宋简体" panose="02000000000000000000" charset="-122"/>
              <a:ea typeface="方正小标宋简体" panose="02000000000000000000" charset="-122"/>
              <a:cs typeface="方正小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标注 4"/>
          <p:cNvSpPr/>
          <p:nvPr userDrawn="1"/>
        </p:nvSpPr>
        <p:spPr>
          <a:xfrm>
            <a:off x="1972628" y="4364990"/>
            <a:ext cx="3873500" cy="904875"/>
          </a:xfrm>
          <a:prstGeom prst="wedgeRoundRectCallout">
            <a:avLst>
              <a:gd name="adj1" fmla="val -50819"/>
              <a:gd name="adj2" fmla="val 88596"/>
              <a:gd name="adj3" fmla="val 16667"/>
            </a:avLst>
          </a:prstGeom>
          <a:solidFill>
            <a:srgbClr val="E2E6ED">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3" name="Rectangle 2"/>
          <p:cNvSpPr/>
          <p:nvPr/>
        </p:nvSpPr>
        <p:spPr>
          <a:xfrm>
            <a:off x="-1" y="0"/>
            <a:ext cx="1573017" cy="6857999"/>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6" name="文本框 5"/>
          <p:cNvSpPr txBox="1"/>
          <p:nvPr/>
        </p:nvSpPr>
        <p:spPr>
          <a:xfrm>
            <a:off x="2031365" y="273050"/>
            <a:ext cx="7933055" cy="583565"/>
          </a:xfrm>
          <a:prstGeom prst="rect">
            <a:avLst/>
          </a:prstGeom>
          <a:noFill/>
        </p:spPr>
        <p:txBody>
          <a:bodyPr wrap="square" rtlCol="0" anchor="t">
            <a:spAutoFit/>
          </a:bodyPr>
          <a:p>
            <a:r>
              <a:rPr lang="en-US" altLang="zh-CN" sz="3200" b="1" noProof="0" dirty="0" err="1">
                <a:ln>
                  <a:noFill/>
                </a:ln>
                <a:effectLst/>
                <a:uLnTx/>
                <a:uFillTx/>
                <a:latin typeface="汉仪润圆-65简" panose="00020600040101010101" pitchFamily="18" charset="-122"/>
                <a:ea typeface="汉仪润圆-65简" panose="00020600040101010101" pitchFamily="18" charset="-122"/>
                <a:cs typeface="汉仪润圆-65简" panose="00020600040101010101" pitchFamily="18" charset="-122"/>
              </a:rPr>
              <a:t>小米手机的市场逆袭与独特营销模式探究</a:t>
            </a:r>
            <a:endParaRPr lang="en-US" altLang="zh-CN" sz="3200" b="1" noProof="0" dirty="0" err="1">
              <a:ln>
                <a:noFill/>
              </a:ln>
              <a:effectLst/>
              <a:uLnTx/>
              <a:uFillTx/>
              <a:latin typeface="汉仪润圆-65简" panose="00020600040101010101" pitchFamily="18" charset="-122"/>
              <a:ea typeface="汉仪润圆-65简" panose="00020600040101010101" pitchFamily="18" charset="-122"/>
              <a:cs typeface="汉仪润圆-65简" panose="00020600040101010101" pitchFamily="18" charset="-122"/>
            </a:endParaRPr>
          </a:p>
        </p:txBody>
      </p:sp>
      <p:sp>
        <p:nvSpPr>
          <p:cNvPr id="7" name="文本框 6"/>
          <p:cNvSpPr txBox="1"/>
          <p:nvPr/>
        </p:nvSpPr>
        <p:spPr>
          <a:xfrm>
            <a:off x="1914525" y="3244215"/>
            <a:ext cx="7315200" cy="583565"/>
          </a:xfrm>
          <a:prstGeom prst="rect">
            <a:avLst/>
          </a:prstGeom>
          <a:noFill/>
        </p:spPr>
        <p:txBody>
          <a:bodyPr wrap="square" rtlCol="0" anchor="t">
            <a:spAutoFit/>
          </a:bodyPr>
          <a:p>
            <a:r>
              <a:rPr lang="en-US" altLang="zh-CN" sz="3200" b="1" noProof="0" dirty="0" err="1">
                <a:ln>
                  <a:noFill/>
                </a:ln>
                <a:effectLst/>
                <a:uLnTx/>
                <a:uFillTx/>
                <a:latin typeface="汉仪润圆-65简" panose="00020600040101010101" pitchFamily="18" charset="-122"/>
                <a:ea typeface="汉仪润圆-65简" panose="00020600040101010101" pitchFamily="18" charset="-122"/>
                <a:cs typeface="汉仪润圆-65简" panose="00020600040101010101" pitchFamily="18" charset="-122"/>
              </a:rPr>
              <a:t>营销策略与市场竞争关系</a:t>
            </a:r>
            <a:r>
              <a:rPr lang="en-US" altLang="zh-CN" sz="3200" b="1" noProof="0" dirty="0" err="1">
                <a:ln>
                  <a:noFill/>
                </a:ln>
                <a:effectLst/>
                <a:uLnTx/>
                <a:uFillTx/>
                <a:latin typeface="汉仪润圆-65简" panose="00020600040101010101" pitchFamily="18" charset="-122"/>
                <a:ea typeface="汉仪润圆-65简" panose="00020600040101010101" pitchFamily="18" charset="-122"/>
                <a:cs typeface="汉仪润圆-65简" panose="00020600040101010101" pitchFamily="18" charset="-122"/>
              </a:rPr>
              <a:t>的深度解读</a:t>
            </a:r>
            <a:endParaRPr lang="zh-CN" altLang="en-US"/>
          </a:p>
        </p:txBody>
      </p:sp>
      <p:sp>
        <p:nvSpPr>
          <p:cNvPr id="2" name="文本框 1"/>
          <p:cNvSpPr txBox="1"/>
          <p:nvPr userDrawn="1"/>
        </p:nvSpPr>
        <p:spPr>
          <a:xfrm>
            <a:off x="2167096" y="4657408"/>
            <a:ext cx="3484880" cy="398780"/>
          </a:xfrm>
          <a:prstGeom prst="rect">
            <a:avLst/>
          </a:prstGeom>
        </p:spPr>
        <p:txBody>
          <a:bodyPr wrap="none" rtlCol="0">
            <a:spAutoFit/>
          </a:bodyPr>
          <a:p>
            <a:pPr algn="l"/>
            <a:r>
              <a:rPr lang="zh-CN" altLang="en-US" sz="2000"/>
              <a:t>刘强东：不要和雷军比营销！</a:t>
            </a:r>
            <a:endParaRPr lang="zh-CN" altLang="en-US" sz="2000"/>
          </a:p>
        </p:txBody>
      </p:sp>
      <p:sp>
        <p:nvSpPr>
          <p:cNvPr id="8" name="文本框 7"/>
          <p:cNvSpPr txBox="1"/>
          <p:nvPr userDrawn="1"/>
        </p:nvSpPr>
        <p:spPr>
          <a:xfrm>
            <a:off x="6246813" y="3874611"/>
            <a:ext cx="5074285" cy="2349500"/>
          </a:xfrm>
          <a:prstGeom prst="rect">
            <a:avLst/>
          </a:prstGeom>
          <a:solidFill>
            <a:srgbClr val="ADB9CA">
              <a:alpha val="100000"/>
            </a:srgbClr>
          </a:solidFill>
          <a:ln>
            <a:solidFill>
              <a:srgbClr val="ADB9CA"/>
            </a:solidFill>
          </a:ln>
        </p:spPr>
        <p:txBody>
          <a:bodyPr wrap="square" rtlCol="0">
            <a:noAutofit/>
          </a:bodyPr>
          <a:p>
            <a:pPr algn="l"/>
            <a:r>
              <a:rPr lang="zh-CN" altLang="en-US"/>
              <a:t>这不仅体现了小米在营销领域的独到之处，也暗示了其营销策略对竞争对手构成的挑战。探究小米手机如何通过差异化营销策略，在高度竞争的智能手机市场中找准定位，打破传统营销框架，构建起难以复制的竞争壁垒，对于理解现代企业如何在激烈的市场竞争中脱颖而出具有重要的理论与实践价值。</a:t>
            </a:r>
            <a:endParaRPr lang="zh-CN" altLang="en-US"/>
          </a:p>
        </p:txBody>
      </p:sp>
      <p:sp>
        <p:nvSpPr>
          <p:cNvPr id="9" name="文本框 8"/>
          <p:cNvSpPr txBox="1"/>
          <p:nvPr userDrawn="1"/>
        </p:nvSpPr>
        <p:spPr>
          <a:xfrm>
            <a:off x="3365500" y="5508625"/>
            <a:ext cx="309880" cy="368300"/>
          </a:xfrm>
          <a:prstGeom prst="rect">
            <a:avLst/>
          </a:prstGeom>
        </p:spPr>
        <p:txBody>
          <a:bodyPr wrap="none" rtlCol="0">
            <a:spAutoFit/>
          </a:bodyPr>
          <a:p>
            <a:endParaRPr lang="zh-CN" altLang="en-US"/>
          </a:p>
        </p:txBody>
      </p:sp>
      <p:sp>
        <p:nvSpPr>
          <p:cNvPr id="14" name="文本框 13"/>
          <p:cNvSpPr txBox="1"/>
          <p:nvPr userDrawn="1"/>
        </p:nvSpPr>
        <p:spPr>
          <a:xfrm>
            <a:off x="2031206" y="1090136"/>
            <a:ext cx="9421844" cy="1894046"/>
          </a:xfrm>
          <a:prstGeom prst="rect">
            <a:avLst/>
          </a:prstGeom>
          <a:solidFill>
            <a:srgbClr val="ADB9CA">
              <a:alpha val="100000"/>
            </a:srgbClr>
          </a:solidFill>
          <a:ln>
            <a:solidFill>
              <a:srgbClr val="ADB9CA"/>
            </a:solidFill>
          </a:ln>
        </p:spPr>
        <p:txBody>
          <a:bodyPr wrap="square" rtlCol="0">
            <a:noAutofit/>
          </a:bodyPr>
          <a:p>
            <a:pPr algn="l"/>
            <a:r>
              <a:rPr lang="zh-CN" altLang="en-US"/>
              <a:t>自成立以来，小米手机凭借高效的网络营销策略，在短短几年内迅速崛起，打破了国际品牌在智能手机市场的长期主导地位，成功占据显著市场份额。这一现象引发了学术界与业界对于小米营销模式的高度关注。小米如何通过创新的网络营销手段，如事件营销、饥饿营销、社交媒体营销等，精准把握消费者需求，有效塑造产品价值，构建起强大的粉丝社群，以及如何利用互联网平台实现低成本、高效率的市场拓展，构成了一个值得深入研究的商业成功案例。</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userDrawn="1"/>
        </p:nvSpPr>
        <p:spPr>
          <a:xfrm>
            <a:off x="3407406" y="2654496"/>
            <a:ext cx="8784571" cy="1073208"/>
          </a:xfrm>
          <a:prstGeom prst="roundRect">
            <a:avLst/>
          </a:prstGeom>
          <a:solidFill>
            <a:srgbClr val="E2E6ED">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10" name="Oval 9"/>
          <p:cNvSpPr/>
          <p:nvPr/>
        </p:nvSpPr>
        <p:spPr>
          <a:xfrm>
            <a:off x="985490" y="1726613"/>
            <a:ext cx="3363154" cy="335209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3" name="Oval 22"/>
          <p:cNvSpPr/>
          <p:nvPr/>
        </p:nvSpPr>
        <p:spPr>
          <a:xfrm>
            <a:off x="1140352" y="1516570"/>
            <a:ext cx="1628815" cy="1617751"/>
          </a:xfrm>
          <a:prstGeom prst="ellipse">
            <a:avLst/>
          </a:prstGeom>
          <a:solidFill>
            <a:srgbClr val="9FB9C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spc="100">
                <a:solidFill>
                  <a:schemeClr val="lt1"/>
                </a:solidFill>
                <a:latin typeface="汉仪润圆-65简" charset="0"/>
                <a:ea typeface="汉仪润圆-65简" charset="0"/>
                <a:cs typeface="汉仪润圆-65简" charset="0"/>
              </a:rPr>
              <a:t>01</a:t>
            </a:r>
            <a:endParaRPr lang="en-US" altLang="zh-CN" sz="1200" spc="100">
              <a:solidFill>
                <a:schemeClr val="lt1"/>
              </a:solidFill>
              <a:latin typeface="汉仪润圆-65简" charset="0"/>
              <a:ea typeface="汉仪润圆-65简" charset="0"/>
              <a:cs typeface="汉仪润圆-65简" charset="0"/>
            </a:endParaRPr>
          </a:p>
        </p:txBody>
      </p:sp>
      <p:sp>
        <p:nvSpPr>
          <p:cNvPr id="49" name="Kotak Teks 21"/>
          <p:cNvSpPr txBox="1"/>
          <p:nvPr/>
        </p:nvSpPr>
        <p:spPr>
          <a:xfrm>
            <a:off x="4422393" y="2791376"/>
            <a:ext cx="4380163" cy="936307"/>
          </a:xfrm>
          <a:prstGeom prst="rect">
            <a:avLst/>
          </a:prstGeom>
          <a:noFill/>
        </p:spPr>
        <p:txBody>
          <a:bodyPr wrap="square" rtlCol="0">
            <a:noAutofit/>
          </a:bodyPr>
          <a:lstStyle>
            <a:defPPr>
              <a:defRPr lang="zh-CN"/>
            </a:defPPr>
            <a:lvl1pPr defTabSz="1219200">
              <a:lnSpc>
                <a:spcPct val="100000"/>
              </a:lnSpc>
              <a:spcBef>
                <a:spcPct val="20000"/>
              </a:spcBef>
              <a:defRPr sz="2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pPr algn="ctr"/>
            <a:r>
              <a:rPr lang="en-US" altLang="zh-CN" sz="4000" dirty="0">
                <a:solidFill>
                  <a:schemeClr val="tx1">
                    <a:lumMod val="75000"/>
                    <a:lumOff val="25000"/>
                  </a:schemeClr>
                </a:solidFill>
              </a:rPr>
              <a:t>0</a:t>
            </a:r>
            <a:r>
              <a:rPr lang="en-US" altLang="zh-CN" sz="4000" dirty="0">
                <a:solidFill>
                  <a:schemeClr val="tx1">
                    <a:lumMod val="75000"/>
                    <a:lumOff val="25000"/>
                  </a:schemeClr>
                </a:solidFill>
                <a:latin typeface="汉仪润圆-65简" charset="0"/>
                <a:ea typeface="汉仪润圆-65简" charset="0"/>
              </a:rPr>
              <a:t>2</a:t>
            </a:r>
            <a:r>
              <a:rPr lang="en-US" altLang="zh-CN" sz="4000" dirty="0">
                <a:solidFill>
                  <a:schemeClr val="tx1">
                    <a:lumMod val="75000"/>
                    <a:lumOff val="25000"/>
                  </a:schemeClr>
                </a:solidFill>
              </a:rPr>
              <a:t> 手机行业发展</a:t>
            </a:r>
            <a:endParaRPr lang="en-US" altLang="zh-CN" sz="4000" dirty="0">
              <a:solidFill>
                <a:schemeClr val="tx1">
                  <a:lumMod val="75000"/>
                  <a:lumOff val="25000"/>
                </a:schemeClr>
              </a:solidFill>
            </a:endParaRPr>
          </a:p>
        </p:txBody>
      </p:sp>
      <p:sp>
        <p:nvSpPr>
          <p:cNvPr id="22" name="Kotak Teks 3"/>
          <p:cNvSpPr txBox="1"/>
          <p:nvPr/>
        </p:nvSpPr>
        <p:spPr>
          <a:xfrm>
            <a:off x="3720713" y="393436"/>
            <a:ext cx="5526405" cy="521970"/>
          </a:xfrm>
          <a:prstGeom prst="rect">
            <a:avLst/>
          </a:prstGeom>
          <a:noFill/>
        </p:spPr>
        <p:txBody>
          <a:bodyPr wrap="none" rtlCol="0">
            <a:spAutoFit/>
          </a:bodyPr>
          <a:lstStyle>
            <a:defPPr>
              <a:defRPr lang="zh-CN"/>
            </a:defPPr>
            <a:lvl1pPr algn="ctr">
              <a:defRPr sz="3600" b="1">
                <a:solidFill>
                  <a:schemeClr val="tx1">
                    <a:lumMod val="75000"/>
                    <a:lumOff val="25000"/>
                  </a:schemeClr>
                </a:solidFill>
                <a:latin typeface="汉仪润圆-65简" panose="00020600040101010101" pitchFamily="18" charset="-122"/>
                <a:ea typeface="汉仪润圆-65简" panose="00020600040101010101" pitchFamily="18" charset="-122"/>
              </a:defRPr>
            </a:lvl1pPr>
          </a:lstStyle>
          <a:p>
            <a:pPr algn="l"/>
            <a:r>
              <a:rPr lang="en-ID" sz="2800" dirty="0">
                <a:cs typeface="汉仪润圆-65简" panose="00020600040101010101" pitchFamily="18" charset="-122"/>
                <a:sym typeface="汉仪润圆-65简" panose="00020600040101010101" pitchFamily="18" charset="-122"/>
              </a:rPr>
              <a:t>让每个人都能享受到科技的乐趣！</a:t>
            </a:r>
            <a:endParaRPr lang="en-ID" sz="2800" dirty="0">
              <a:cs typeface="汉仪润圆-65简" panose="00020600040101010101" pitchFamily="18" charset="-122"/>
              <a:sym typeface="汉仪润圆-65简" panose="00020600040101010101" pitchFamily="18" charset="-122"/>
            </a:endParaRPr>
          </a:p>
        </p:txBody>
      </p:sp>
      <p:sp>
        <p:nvSpPr>
          <p:cNvPr id="101" name="Kotak Teks 21"/>
          <p:cNvSpPr txBox="1"/>
          <p:nvPr/>
        </p:nvSpPr>
        <p:spPr>
          <a:xfrm>
            <a:off x="4984750" y="208029"/>
            <a:ext cx="2222500" cy="261610"/>
          </a:xfrm>
          <a:prstGeom prst="rect">
            <a:avLst/>
          </a:prstGeom>
          <a:noFill/>
        </p:spPr>
        <p:txBody>
          <a:bodyPr wrap="square" rtlCol="0">
            <a:spAutoFit/>
          </a:bodyPr>
          <a:lstStyle/>
          <a:p>
            <a:pPr algn="ctr"/>
            <a:r>
              <a:rPr lang="en-US" sz="1100" spc="200">
                <a:solidFill>
                  <a:schemeClr val="tx1">
                    <a:lumMod val="85000"/>
                    <a:lumOff val="15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DIGITECH LEADERS</a:t>
            </a:r>
            <a:endParaRPr lang="en-ID" sz="1100" spc="200" dirty="0">
              <a:solidFill>
                <a:schemeClr val="tx1">
                  <a:lumMod val="85000"/>
                  <a:lumOff val="15000"/>
                </a:schemeClr>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pic>
        <p:nvPicPr>
          <p:cNvPr id="2" name="图片占位符 1"/>
          <p:cNvPicPr>
            <a:picLocks noGrp="1" noChangeAspect="1"/>
          </p:cNvPicPr>
          <p:nvPr>
            <p:ph type="pic" sz="quarter" idx="12"/>
          </p:nvPr>
        </p:nvPicPr>
        <p:blipFill>
          <a:blip r:embed="rId1" cstate="print">
            <a:extLst>
              <a:ext uri="{28A0092B-C50C-407E-A947-70E740481C1C}">
                <a14:useLocalDpi xmlns:a14="http://schemas.microsoft.com/office/drawing/2010/main" val="0"/>
              </a:ext>
            </a:extLst>
          </a:blip>
          <a:srcRect l="22243" r="22243"/>
          <a:stretch>
            <a:fillRect/>
          </a:stretch>
        </p:blipFill>
        <p:spPr>
          <a:xfrm>
            <a:off x="1231203" y="1941600"/>
            <a:ext cx="2781857" cy="2815236"/>
          </a:xfr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3" name="Rectangle 2"/>
          <p:cNvSpPr/>
          <p:nvPr/>
        </p:nvSpPr>
        <p:spPr>
          <a:xfrm>
            <a:off x="-1" y="0"/>
            <a:ext cx="1573017" cy="6857999"/>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2" name="文本框 1"/>
          <p:cNvSpPr txBox="1"/>
          <p:nvPr/>
        </p:nvSpPr>
        <p:spPr>
          <a:xfrm>
            <a:off x="1573054" y="381000"/>
            <a:ext cx="6847046" cy="583565"/>
          </a:xfrm>
          <a:prstGeom prst="rect">
            <a:avLst/>
          </a:prstGeom>
          <a:solidFill>
            <a:srgbClr val="8497B0">
              <a:alpha val="100000"/>
            </a:srgbClr>
          </a:solidFill>
          <a:ln>
            <a:solidFill>
              <a:srgbClr val="DAE3F3"/>
            </a:solidFill>
          </a:ln>
        </p:spPr>
        <p:txBody>
          <a:bodyPr wrap="square" rtlCol="0" anchor="t">
            <a:noAutofit/>
          </a:bodyPr>
          <a:p>
            <a:r>
              <a:rPr lang="zh-CN" altLang="en-US" sz="3200"/>
              <a:t>PEST理论分析小米手机发展环境</a:t>
            </a:r>
            <a:endParaRPr lang="zh-CN" altLang="en-US" sz="3200"/>
          </a:p>
        </p:txBody>
      </p:sp>
      <p:sp>
        <p:nvSpPr>
          <p:cNvPr id="5" name="文本框 4"/>
          <p:cNvSpPr txBox="1"/>
          <p:nvPr/>
        </p:nvSpPr>
        <p:spPr>
          <a:xfrm>
            <a:off x="1573054" y="1170940"/>
            <a:ext cx="7315200" cy="460375"/>
          </a:xfrm>
          <a:prstGeom prst="rect">
            <a:avLst/>
          </a:prstGeom>
          <a:noFill/>
        </p:spPr>
        <p:txBody>
          <a:bodyPr wrap="square" rtlCol="0" anchor="t">
            <a:spAutoFit/>
          </a:bodyPr>
          <a:p>
            <a:r>
              <a:rPr lang="zh-CN" altLang="en-US" sz="2400" b="1"/>
              <a:t>政治环境分析</a:t>
            </a:r>
            <a:endParaRPr lang="zh-CN" altLang="en-US" sz="2400" b="1"/>
          </a:p>
        </p:txBody>
      </p:sp>
      <p:sp>
        <p:nvSpPr>
          <p:cNvPr id="6" name="文本框 5"/>
          <p:cNvSpPr txBox="1"/>
          <p:nvPr/>
        </p:nvSpPr>
        <p:spPr>
          <a:xfrm>
            <a:off x="1682750" y="1651000"/>
            <a:ext cx="10220325" cy="2030095"/>
          </a:xfrm>
          <a:prstGeom prst="rect">
            <a:avLst/>
          </a:prstGeom>
          <a:solidFill>
            <a:srgbClr val="ADB9CA">
              <a:alpha val="100000"/>
            </a:srgbClr>
          </a:solidFill>
          <a:ln>
            <a:solidFill>
              <a:srgbClr val="ADB9CA"/>
            </a:solidFill>
          </a:ln>
        </p:spPr>
        <p:txBody>
          <a:bodyPr wrap="square" rtlCol="0" anchor="t">
            <a:noAutofit/>
          </a:bodyPr>
          <a:p>
            <a:r>
              <a:rPr lang="zh-CN" altLang="en-US"/>
              <a:t>近些年来，我国互联网的快速发展，带动政府对电子科技企业的重视，相继出台多种方针支持国产企业发展，激励国产企业发展。我国早在2005年就对手机出口实行了零关税，降低了从国外进口零部件的成本，政府出台了一些对国产手机品牌的扶持政策，优化了国产手机出口环境，促使越来越多的国产手机品牌走向世界，有利于促进我国手机行业的发展。国家政策为小米手机成长发展提供有力的支持，促进小米手机打造国产品牌巨头的优势。</a:t>
            </a:r>
            <a:endParaRPr lang="zh-CN" altLang="en-US"/>
          </a:p>
        </p:txBody>
      </p:sp>
      <p:pic>
        <p:nvPicPr>
          <p:cNvPr id="8" name="图片 7" descr="upload_post_object_v2_2122243552"/>
          <p:cNvPicPr>
            <a:picLocks noChangeAspect="1"/>
          </p:cNvPicPr>
          <p:nvPr/>
        </p:nvPicPr>
        <p:blipFill>
          <a:blip r:embed="rId1"/>
          <a:stretch>
            <a:fillRect/>
          </a:stretch>
        </p:blipFill>
        <p:spPr>
          <a:xfrm>
            <a:off x="6919576" y="3771331"/>
            <a:ext cx="4512627" cy="2996433"/>
          </a:xfrm>
          <a:prstGeom prst="rect">
            <a:avLst/>
          </a:prstGeom>
        </p:spPr>
      </p:pic>
      <p:pic>
        <p:nvPicPr>
          <p:cNvPr id="9" name="图片 8" descr="upload_post_object_v2_1872878814"/>
          <p:cNvPicPr>
            <a:picLocks noChangeAspect="1"/>
          </p:cNvPicPr>
          <p:nvPr/>
        </p:nvPicPr>
        <p:blipFill>
          <a:blip r:embed="rId2"/>
          <a:stretch>
            <a:fillRect/>
          </a:stretch>
        </p:blipFill>
        <p:spPr>
          <a:xfrm>
            <a:off x="1682750" y="3771265"/>
            <a:ext cx="4980218" cy="30867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3" name="Rectangle 2"/>
          <p:cNvSpPr/>
          <p:nvPr/>
        </p:nvSpPr>
        <p:spPr>
          <a:xfrm>
            <a:off x="-1" y="0"/>
            <a:ext cx="1573017" cy="6857999"/>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2" name="文本框 1"/>
          <p:cNvSpPr txBox="1"/>
          <p:nvPr/>
        </p:nvSpPr>
        <p:spPr>
          <a:xfrm>
            <a:off x="1873250" y="381000"/>
            <a:ext cx="7315200" cy="460375"/>
          </a:xfrm>
          <a:prstGeom prst="rect">
            <a:avLst/>
          </a:prstGeom>
          <a:noFill/>
        </p:spPr>
        <p:txBody>
          <a:bodyPr wrap="square" rtlCol="0" anchor="t">
            <a:spAutoFit/>
          </a:bodyPr>
          <a:p>
            <a:r>
              <a:rPr lang="zh-CN" altLang="en-US" sz="2400" b="1"/>
              <a:t>经济环境分析</a:t>
            </a:r>
            <a:endParaRPr lang="zh-CN" altLang="en-US"/>
          </a:p>
        </p:txBody>
      </p:sp>
      <p:sp>
        <p:nvSpPr>
          <p:cNvPr id="5" name="文本框 4"/>
          <p:cNvSpPr txBox="1"/>
          <p:nvPr/>
        </p:nvSpPr>
        <p:spPr>
          <a:xfrm>
            <a:off x="1968500" y="968375"/>
            <a:ext cx="9823450" cy="661035"/>
          </a:xfrm>
          <a:prstGeom prst="rect">
            <a:avLst/>
          </a:prstGeom>
          <a:solidFill>
            <a:srgbClr val="ADB9CA">
              <a:alpha val="100000"/>
            </a:srgbClr>
          </a:solidFill>
        </p:spPr>
        <p:txBody>
          <a:bodyPr wrap="square" rtlCol="0" anchor="t">
            <a:noAutofit/>
          </a:bodyPr>
          <a:p>
            <a:r>
              <a:rPr lang="zh-CN" altLang="en-US"/>
              <a:t>由于我国人均收入不断提高，人们对电子设备需求也逐渐增多，尤其是体现在智能手机的购买上，这为小米手机推出中、高端机型奠定基础。</a:t>
            </a:r>
            <a:endParaRPr lang="zh-CN" altLang="en-US"/>
          </a:p>
        </p:txBody>
      </p:sp>
      <p:sp>
        <p:nvSpPr>
          <p:cNvPr id="6" name="文本框 5"/>
          <p:cNvSpPr txBox="1"/>
          <p:nvPr/>
        </p:nvSpPr>
        <p:spPr>
          <a:xfrm>
            <a:off x="1873250" y="1947228"/>
            <a:ext cx="7315200" cy="460375"/>
          </a:xfrm>
          <a:prstGeom prst="rect">
            <a:avLst/>
          </a:prstGeom>
          <a:noFill/>
        </p:spPr>
        <p:txBody>
          <a:bodyPr wrap="square" rtlCol="0" anchor="t">
            <a:spAutoFit/>
          </a:bodyPr>
          <a:p>
            <a:r>
              <a:rPr lang="zh-CN" altLang="en-US" sz="2400" b="1"/>
              <a:t>社会环境分析</a:t>
            </a:r>
            <a:endParaRPr lang="zh-CN" altLang="en-US"/>
          </a:p>
        </p:txBody>
      </p:sp>
      <p:sp>
        <p:nvSpPr>
          <p:cNvPr id="7" name="文本框 6"/>
          <p:cNvSpPr txBox="1"/>
          <p:nvPr/>
        </p:nvSpPr>
        <p:spPr>
          <a:xfrm>
            <a:off x="1968500" y="2513330"/>
            <a:ext cx="9728200" cy="1610360"/>
          </a:xfrm>
          <a:prstGeom prst="rect">
            <a:avLst/>
          </a:prstGeom>
          <a:solidFill>
            <a:srgbClr val="ADB9CA">
              <a:alpha val="100000"/>
            </a:srgbClr>
          </a:solidFill>
        </p:spPr>
        <p:txBody>
          <a:bodyPr wrap="square" rtlCol="0" anchor="t">
            <a:noAutofit/>
          </a:bodyPr>
          <a:p>
            <a:r>
              <a:rPr lang="zh-CN" altLang="en-US"/>
              <a:t>2020年12月，我国网民规模达9.89亿，较2020年3月增长8540万，互联网普及率达70.4%，较2020年3月提升5.9个百分点。大众越来越依赖互联网和智能手机带来的福利，智能手机轻便好携带的特点吸引受众需求，加上手机内下载App平台更加方便大众生活。因而社会环境导致用户对手机的大量需求，为成为小米手机选择忠实客户和潜在客户提供支撑。</a:t>
            </a:r>
            <a:endParaRPr lang="zh-CN" altLang="en-US"/>
          </a:p>
        </p:txBody>
      </p:sp>
      <p:sp>
        <p:nvSpPr>
          <p:cNvPr id="8" name="文本框 7"/>
          <p:cNvSpPr txBox="1"/>
          <p:nvPr/>
        </p:nvSpPr>
        <p:spPr>
          <a:xfrm>
            <a:off x="1968500" y="4412615"/>
            <a:ext cx="7315200" cy="460375"/>
          </a:xfrm>
          <a:prstGeom prst="rect">
            <a:avLst/>
          </a:prstGeom>
          <a:noFill/>
        </p:spPr>
        <p:txBody>
          <a:bodyPr wrap="square" rtlCol="0" anchor="t">
            <a:spAutoFit/>
          </a:bodyPr>
          <a:p>
            <a:pPr algn="l">
              <a:buClrTx/>
              <a:buSzTx/>
              <a:buFontTx/>
            </a:pPr>
            <a:r>
              <a:rPr lang="zh-CN" altLang="en-US" sz="2400" b="1"/>
              <a:t>技术环境分析</a:t>
            </a:r>
            <a:endParaRPr lang="zh-CN" altLang="en-US" sz="2400" b="1"/>
          </a:p>
        </p:txBody>
      </p:sp>
      <p:sp>
        <p:nvSpPr>
          <p:cNvPr id="9" name="文本框 8"/>
          <p:cNvSpPr txBox="1"/>
          <p:nvPr/>
        </p:nvSpPr>
        <p:spPr>
          <a:xfrm>
            <a:off x="1968500" y="4877435"/>
            <a:ext cx="9728200" cy="1862455"/>
          </a:xfrm>
          <a:prstGeom prst="rect">
            <a:avLst/>
          </a:prstGeom>
          <a:solidFill>
            <a:srgbClr val="ADB9CA">
              <a:alpha val="100000"/>
            </a:srgbClr>
          </a:solidFill>
        </p:spPr>
        <p:txBody>
          <a:bodyPr wrap="square" rtlCol="0" anchor="t">
            <a:noAutofit/>
          </a:bodyPr>
          <a:p>
            <a:r>
              <a:rPr lang="zh-CN" altLang="en-US"/>
              <a:t>从2G发展到5G时代，我国电子技术行业发展十分迅速。大数据技术经过不断发展，数据的存储能力和处理能力都得到了全面增强，整体利用率更高、辐射范围更加广泛，能够为社会上多个行业的建设与发展带来比较好的机遇。现在4G时代网络发展迅速趋于饱和，在其基础上我国电子产业提出5G理念，研发5G技术，引领世界科技潮流。5G时代的到来，将掀起智能手机发展浪潮，这对整体的智能手机行业来说是个挑战，对于小米手机来说更是机遇，抓住5G潮流，研发5G手机，占据智能手机市场需求。</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2649256" y="0"/>
            <a:ext cx="7870825" cy="4507865"/>
          </a:xfrm>
          <a:prstGeom prst="rect">
            <a:avLst/>
          </a:prstGeom>
          <a:noFill/>
        </p:spPr>
        <p:txBody>
          <a:bodyPr wrap="none" rtlCol="0">
            <a:spAutoFit/>
          </a:bodyPr>
          <a:lstStyle/>
          <a:p>
            <a:r>
              <a:rPr lang="en-US" altLang="zh-CN" sz="28700" b="1" dirty="0" smtClean="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28700" b="1" dirty="0">
              <a:solidFill>
                <a:srgbClr val="F2F2F2"/>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3" name="Rectangle 2"/>
          <p:cNvSpPr/>
          <p:nvPr/>
        </p:nvSpPr>
        <p:spPr>
          <a:xfrm>
            <a:off x="-1" y="0"/>
            <a:ext cx="1573017" cy="6857999"/>
          </a:xfrm>
          <a:prstGeom prst="rect">
            <a:avLst/>
          </a:prstGeom>
          <a:solidFill>
            <a:srgbClr val="71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4" name="TextBox 3"/>
          <p:cNvSpPr txBox="1"/>
          <p:nvPr/>
        </p:nvSpPr>
        <p:spPr>
          <a:xfrm rot="16200000">
            <a:off x="364774" y="3275111"/>
            <a:ext cx="862330" cy="306705"/>
          </a:xfrm>
          <a:prstGeom prst="rect">
            <a:avLst/>
          </a:prstGeom>
          <a:noFill/>
        </p:spPr>
        <p:txBody>
          <a:bodyPr wrap="none" rtlCol="0">
            <a:spAutoFit/>
          </a:bodyPr>
          <a:lstStyle/>
          <a:p>
            <a:r>
              <a:rPr lang="en-US" altLang="zh-CN"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rPr>
              <a:t>MIUI</a:t>
            </a:r>
            <a:endParaRPr lang="en-ID" sz="1400" spc="600" dirty="0">
              <a:solidFill>
                <a:schemeClr val="bg1"/>
              </a:solidFill>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nvGrpSpPr>
          <p:cNvPr id="18" name="Group 16"/>
          <p:cNvGrpSpPr/>
          <p:nvPr/>
        </p:nvGrpSpPr>
        <p:grpSpPr>
          <a:xfrm>
            <a:off x="5065614" y="2145698"/>
            <a:ext cx="368912" cy="367644"/>
            <a:chOff x="8310563" y="882650"/>
            <a:chExt cx="461962" cy="460375"/>
          </a:xfrm>
          <a:solidFill>
            <a:schemeClr val="bg1"/>
          </a:solidFill>
        </p:grpSpPr>
        <p:sp>
          <p:nvSpPr>
            <p:cNvPr id="19"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0"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1"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2"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sp>
          <p:nvSpPr>
            <p:cNvPr id="24"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latin typeface="汉仪润圆-65简" panose="00020600040101010101" pitchFamily="18" charset="-122"/>
                <a:ea typeface="汉仪润圆-65简" panose="00020600040101010101" pitchFamily="18" charset="-122"/>
                <a:cs typeface="汉仪润圆-65简" panose="00020600040101010101" pitchFamily="18" charset="-122"/>
                <a:sym typeface="汉仪润圆-65简" panose="00020600040101010101" pitchFamily="18" charset="-122"/>
              </a:endParaRPr>
            </a:p>
          </p:txBody>
        </p:sp>
      </p:grpSp>
      <p:sp>
        <p:nvSpPr>
          <p:cNvPr id="2" name="文本框 1"/>
          <p:cNvSpPr txBox="1"/>
          <p:nvPr/>
        </p:nvSpPr>
        <p:spPr>
          <a:xfrm>
            <a:off x="1652429" y="349250"/>
            <a:ext cx="6847046" cy="583565"/>
          </a:xfrm>
          <a:prstGeom prst="rect">
            <a:avLst/>
          </a:prstGeom>
          <a:solidFill>
            <a:srgbClr val="8497B0">
              <a:alpha val="100000"/>
            </a:srgbClr>
          </a:solidFill>
          <a:ln>
            <a:solidFill>
              <a:srgbClr val="DAE3F3"/>
            </a:solidFill>
          </a:ln>
        </p:spPr>
        <p:txBody>
          <a:bodyPr wrap="square" rtlCol="0" anchor="t">
            <a:noAutofit/>
          </a:bodyPr>
          <a:p>
            <a:r>
              <a:rPr lang="zh-CN" altLang="en-US" sz="3200">
                <a:solidFill>
                  <a:schemeClr val="tx1"/>
                </a:solidFill>
              </a:rPr>
              <a:t>中国手机市场消费规模</a:t>
            </a:r>
            <a:endParaRPr lang="zh-CN" altLang="en-US" sz="3200">
              <a:solidFill>
                <a:schemeClr val="tx1"/>
              </a:solidFill>
            </a:endParaRPr>
          </a:p>
        </p:txBody>
      </p:sp>
      <p:sp>
        <p:nvSpPr>
          <p:cNvPr id="5" name="文本框 4"/>
          <p:cNvSpPr txBox="1"/>
          <p:nvPr/>
        </p:nvSpPr>
        <p:spPr>
          <a:xfrm>
            <a:off x="1652429" y="1955165"/>
            <a:ext cx="10393521" cy="3142615"/>
          </a:xfrm>
          <a:prstGeom prst="rect">
            <a:avLst/>
          </a:prstGeom>
          <a:solidFill>
            <a:srgbClr val="ADB9CA">
              <a:alpha val="100000"/>
            </a:srgbClr>
          </a:solidFill>
        </p:spPr>
        <p:txBody>
          <a:bodyPr wrap="square" rtlCol="0" anchor="t">
            <a:noAutofit/>
          </a:bodyPr>
          <a:p>
            <a:r>
              <a:rPr lang="zh-CN" altLang="en-US"/>
              <a:t>中国是全球最大的手机市场，每年都有数亿台的手机销售，各大手机品牌都在这个市场上展开了激烈的竞争。近年来，中国手机市场的格局发生了巨大的变化，主要受到两个因素的影响：</a:t>
            </a:r>
            <a:endParaRPr lang="zh-CN" altLang="en-US"/>
          </a:p>
          <a:p>
            <a:r>
              <a:rPr lang="zh-CN" altLang="en-US"/>
              <a:t>一是华为受到美国制裁，导致其手机业务遭受重创，失去了大量的市场份额；</a:t>
            </a:r>
            <a:endParaRPr lang="zh-CN" altLang="en-US"/>
          </a:p>
          <a:p>
            <a:r>
              <a:rPr lang="zh-CN" altLang="en-US"/>
              <a:t>二是小米在高端手机市场上取得了突破性的进展，凭借其强大的产品力和创新力，赢得了消费者的认可和喜爱。</a:t>
            </a:r>
            <a:endParaRPr lang="zh-CN" altLang="en-US"/>
          </a:p>
          <a:p>
            <a:r>
              <a:rPr lang="zh-CN" altLang="en-US"/>
              <a:t>这两个因素，都给苹果带来了不小的冲击，使得苹果在中国市场的优势不再明显，甚至开始走下坡路。</a:t>
            </a:r>
            <a:endParaRPr lang="zh-CN" altLang="en-US"/>
          </a:p>
          <a:p>
            <a:endParaRPr lang="zh-CN" altLang="en-US"/>
          </a:p>
          <a:p>
            <a:r>
              <a:rPr lang="zh-CN" altLang="en-US"/>
              <a:t>小米是中国最具创新力的手机品牌之一，其在中低端手机市场上有着很强的竞争力，以其高性价比、多样化的产品线和活跃的社区等特点，吸引了大量的用户，尤其是年轻用户。自2021年下半年开始，小米在高端手机市场上取得了突破性的进展，凭借其强大的产品力和创新力，赢得了消费者的认可和喜爱。</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YOO_CHATSHAPE_TYPE" val="YOO_CHATSHAPE_CHILDTITLE"/>
  <p:tag name="TAG_CONTENT_GROUPINDEX" val="2"/>
  <p:tag name="TAG_CONTENT_DIAGRAM_INDEX" val="b368228a6ccb41ad875aa223f68aa896"/>
  <p:tag name="TAG_CONTENT_SUBINDEX" val="2"/>
  <p:tag name="KSO_WM_BEAUTIFY_FLAG" val=""/>
</p:tagLst>
</file>

<file path=ppt/tags/tag101.xml><?xml version="1.0" encoding="utf-8"?>
<p:tagLst xmlns:p="http://schemas.openxmlformats.org/presentationml/2006/main">
  <p:tag name="YOO_CHATSHAPE_TYPE" val="YOO_CHATSHAPE_CHILDCONTENT"/>
  <p:tag name="TAG_CONTENT_GROUPINDEX" val="3"/>
  <p:tag name="TAG_CONTENT_DIAGRAM_INDEX" val="b368228a6ccb41ad875aa223f68aa896"/>
  <p:tag name="TAG_CONTENT_SUBINDEX" val="3"/>
  <p:tag name="KSO_WM_BEAUTIFY_FLAG" val=""/>
</p:tagLst>
</file>

<file path=ppt/tags/tag102.xml><?xml version="1.0" encoding="utf-8"?>
<p:tagLst xmlns:p="http://schemas.openxmlformats.org/presentationml/2006/main">
  <p:tag name="YOO_CHATSHAPE_TYPE" val="YOO_CHATSHAPE_CHILDCONTENT"/>
  <p:tag name="TAG_CONTENT_GROUPINDEX" val="1"/>
  <p:tag name="TAG_CONTENT_DIAGRAM_INDEX" val="b368228a6ccb41ad875aa223f68aa896"/>
  <p:tag name="TAG_CONTENT_SUBINDEX" val="1"/>
  <p:tag name="KSO_WM_BEAUTIFY_FLAG" val=""/>
</p:tagLst>
</file>

<file path=ppt/tags/tag103.xml><?xml version="1.0" encoding="utf-8"?>
<p:tagLst xmlns:p="http://schemas.openxmlformats.org/presentationml/2006/main">
  <p:tag name="YOO_CHATSHAPE_TYPE" val="YOO_CHATSHAPE_CHILDCONTENT"/>
  <p:tag name="TAG_CONTENT_GROUPINDEX" val="4"/>
  <p:tag name="TAG_CONTENT_DIAGRAM_INDEX" val="b368228a6ccb41ad875aa223f68aa896"/>
  <p:tag name="TAG_CONTENT_SUBINDEX" val="4"/>
  <p:tag name="KSO_WM_BEAUTIFY_FLAG" val=""/>
</p:tagLst>
</file>

<file path=ppt/tags/tag104.xml><?xml version="1.0" encoding="utf-8"?>
<p:tagLst xmlns:p="http://schemas.openxmlformats.org/presentationml/2006/main">
  <p:tag name="YOO_CHATSHAPE_TYPE" val="YOO_CHATSHAPE_CHILDCONTENT"/>
  <p:tag name="TAG_CONTENT_GROUPINDEX" val="2"/>
  <p:tag name="TAG_CONTENT_DIAGRAM_INDEX" val="b368228a6ccb41ad875aa223f68aa896"/>
  <p:tag name="TAG_CONTENT_SUBINDEX" val="2"/>
  <p:tag name="KSO_WM_BEAUTIFY_FLAG" val=""/>
</p:tagLst>
</file>

<file path=ppt/tags/tag105.xml><?xml version="1.0" encoding="utf-8"?>
<p:tagLst xmlns:p="http://schemas.openxmlformats.org/presentationml/2006/main">
  <p:tag name="KSO_WM_BEAUTIFY_FLAG" val=""/>
  <p:tag name="YOO_CHATSHAPE_TYPE" val="YOO_CHATSHAPE_TITLE"/>
  <p:tag name="TAG_CONTENT_DIAGRAM_INDEX" val="cbdb6a112b4a423faf4af3cad7b0d12b"/>
</p:tagLst>
</file>

<file path=ppt/tags/tag106.xml><?xml version="1.0" encoding="utf-8"?>
<p:tagLst xmlns:p="http://schemas.openxmlformats.org/presentationml/2006/main">
  <p:tag name="YOO_CHATSHAPE_TYPE" val="YOO_CHATSHAPE_CHILDDECORATE"/>
  <p:tag name="TAG_CONTENT_GROUPINDEX" val="4"/>
  <p:tag name="TAG_CONTENT_DIAGRAM_INDEX" val="b368228a6ccb41ad875aa223f68aa896"/>
  <p:tag name="TAG_CONTENT_SUBINDEX" val="3"/>
  <p:tag name="YOO_CHATSHAPE_LINK" val="sp:子标题3"/>
  <p:tag name="KSO_WM_BEAUTIFY_FLAG" val=""/>
</p:tagLst>
</file>

<file path=ppt/tags/tag107.xml><?xml version="1.0" encoding="utf-8"?>
<p:tagLst xmlns:p="http://schemas.openxmlformats.org/presentationml/2006/main">
  <p:tag name="YOO_CHATSHAPE_TYPE" val="YOO_CHATSHAPE_CHILDDECORATE"/>
  <p:tag name="TAG_CONTENT_GROUPINDEX" val="3"/>
  <p:tag name="TAG_CONTENT_DIAGRAM_INDEX" val="b368228a6ccb41ad875aa223f68aa896"/>
  <p:tag name="TAG_CONTENT_SUBINDEX" val="4"/>
  <p:tag name="YOO_CHATSHAPE_LINK" val="sp:子标题4"/>
  <p:tag name="KSO_WM_BEAUTIFY_FLAG" val=""/>
</p:tagLst>
</file>

<file path=ppt/tags/tag108.xml><?xml version="1.0" encoding="utf-8"?>
<p:tagLst xmlns:p="http://schemas.openxmlformats.org/presentationml/2006/main">
  <p:tag name="YOO_CHATSHAPE_TYPE" val="YOO_CHATSHAPE_CHILDDECORATE"/>
  <p:tag name="TAG_CONTENT_GROUPINDEX" val="1"/>
  <p:tag name="TAG_CONTENT_DIAGRAM_INDEX" val="b368228a6ccb41ad875aa223f68aa896"/>
  <p:tag name="TAG_CONTENT_SUBINDEX" val="1"/>
  <p:tag name="YOO_CHATSHAPE_LINK" val="sp:子标题1"/>
  <p:tag name="KSO_WM_BEAUTIFY_FLAG" val=""/>
</p:tagLst>
</file>

<file path=ppt/tags/tag109.xml><?xml version="1.0" encoding="utf-8"?>
<p:tagLst xmlns:p="http://schemas.openxmlformats.org/presentationml/2006/main">
  <p:tag name="YOO_CHATSHAPE_TYPE" val="YOO_CHATSHAPE_CHILDDECORATE"/>
  <p:tag name="TAG_CONTENT_GROUPINDEX" val="2"/>
  <p:tag name="TAG_CONTENT_DIAGRAM_INDEX" val="b368228a6ccb41ad875aa223f68aa896"/>
  <p:tag name="TAG_CONTENT_SUBINDEX" val="2"/>
  <p:tag name="YOO_CHATSHAPE_LINK" val="sp:子标题2"/>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YOO_CHATSHAPE_TYPE" val="YOO_CHATSHAPE_CHILDTITLE"/>
  <p:tag name="TAG_CONTENT_GROUPINDEX" val="3"/>
  <p:tag name="TAG_CONTENT_DIAGRAM_INDEX" val="b368228a6ccb41ad875aa223f68aa896"/>
  <p:tag name="TAG_CONTENT_SUBINDEX" val="3"/>
  <p:tag name="KSO_WM_BEAUTIFY_FLAG" val=""/>
</p:tagLst>
</file>

<file path=ppt/tags/tag111.xml><?xml version="1.0" encoding="utf-8"?>
<p:tagLst xmlns:p="http://schemas.openxmlformats.org/presentationml/2006/main">
  <p:tag name="YOO_CHATSHAPE_TYPE" val="YOO_CHATSHAPE_CHILDTITLE"/>
  <p:tag name="TAG_CONTENT_GROUPINDEX" val="1"/>
  <p:tag name="TAG_CONTENT_DIAGRAM_INDEX" val="b368228a6ccb41ad875aa223f68aa896"/>
  <p:tag name="TAG_CONTENT_SUBINDEX" val="1"/>
  <p:tag name="KSO_WM_BEAUTIFY_FLAG" val=""/>
</p:tagLst>
</file>

<file path=ppt/tags/tag112.xml><?xml version="1.0" encoding="utf-8"?>
<p:tagLst xmlns:p="http://schemas.openxmlformats.org/presentationml/2006/main">
  <p:tag name="YOO_CHATSHAPE_TYPE" val="YOO_CHATSHAPE_CHILDTITLE"/>
  <p:tag name="TAG_CONTENT_GROUPINDEX" val="4"/>
  <p:tag name="TAG_CONTENT_DIAGRAM_INDEX" val="b368228a6ccb41ad875aa223f68aa896"/>
  <p:tag name="TAG_CONTENT_SUBINDEX" val="4"/>
  <p:tag name="KSO_WM_BEAUTIFY_FLAG" val=""/>
</p:tagLst>
</file>

<file path=ppt/tags/tag113.xml><?xml version="1.0" encoding="utf-8"?>
<p:tagLst xmlns:p="http://schemas.openxmlformats.org/presentationml/2006/main">
  <p:tag name="YOO_CHATSHAPE_TYPE" val="YOO_CHATSHAPE_CHILDTITLE"/>
  <p:tag name="TAG_CONTENT_GROUPINDEX" val="2"/>
  <p:tag name="TAG_CONTENT_DIAGRAM_INDEX" val="b368228a6ccb41ad875aa223f68aa896"/>
  <p:tag name="TAG_CONTENT_SUBINDEX" val="2"/>
  <p:tag name="KSO_WM_BEAUTIFY_FLAG" val=""/>
</p:tagLst>
</file>

<file path=ppt/tags/tag114.xml><?xml version="1.0" encoding="utf-8"?>
<p:tagLst xmlns:p="http://schemas.openxmlformats.org/presentationml/2006/main">
  <p:tag name="YOO_CHATSHAPE_TYPE" val="YOO_CHATSHAPE_CHILDCONTENT"/>
  <p:tag name="TAG_CONTENT_GROUPINDEX" val="3"/>
  <p:tag name="TAG_CONTENT_DIAGRAM_INDEX" val="b368228a6ccb41ad875aa223f68aa896"/>
  <p:tag name="TAG_CONTENT_SUBINDEX" val="3"/>
  <p:tag name="KSO_WM_BEAUTIFY_FLAG" val=""/>
</p:tagLst>
</file>

<file path=ppt/tags/tag115.xml><?xml version="1.0" encoding="utf-8"?>
<p:tagLst xmlns:p="http://schemas.openxmlformats.org/presentationml/2006/main">
  <p:tag name="YOO_CHATSHAPE_TYPE" val="YOO_CHATSHAPE_CHILDCONTENT"/>
  <p:tag name="TAG_CONTENT_GROUPINDEX" val="1"/>
  <p:tag name="TAG_CONTENT_DIAGRAM_INDEX" val="b368228a6ccb41ad875aa223f68aa896"/>
  <p:tag name="TAG_CONTENT_SUBINDEX" val="1"/>
  <p:tag name="KSO_WM_BEAUTIFY_FLAG" val=""/>
</p:tagLst>
</file>

<file path=ppt/tags/tag116.xml><?xml version="1.0" encoding="utf-8"?>
<p:tagLst xmlns:p="http://schemas.openxmlformats.org/presentationml/2006/main">
  <p:tag name="YOO_CHATSHAPE_TYPE" val="YOO_CHATSHAPE_CHILDCONTENT"/>
  <p:tag name="TAG_CONTENT_GROUPINDEX" val="4"/>
  <p:tag name="TAG_CONTENT_DIAGRAM_INDEX" val="b368228a6ccb41ad875aa223f68aa896"/>
  <p:tag name="TAG_CONTENT_SUBINDEX" val="4"/>
  <p:tag name="KSO_WM_BEAUTIFY_FLAG" val=""/>
</p:tagLst>
</file>

<file path=ppt/tags/tag117.xml><?xml version="1.0" encoding="utf-8"?>
<p:tagLst xmlns:p="http://schemas.openxmlformats.org/presentationml/2006/main">
  <p:tag name="YOO_CHATSHAPE_TYPE" val="YOO_CHATSHAPE_CHILDCONTENT"/>
  <p:tag name="TAG_CONTENT_GROUPINDEX" val="2"/>
  <p:tag name="TAG_CONTENT_DIAGRAM_INDEX" val="b368228a6ccb41ad875aa223f68aa896"/>
  <p:tag name="TAG_CONTENT_SUBINDEX" val="2"/>
  <p:tag name="KSO_WM_BEAUTIFY_FLAG" val=""/>
</p:tagLst>
</file>

<file path=ppt/tags/tag118.xml><?xml version="1.0" encoding="utf-8"?>
<p:tagLst xmlns:p="http://schemas.openxmlformats.org/presentationml/2006/main">
  <p:tag name="KSO_WM_BEAUTIFY_FLAG" val=""/>
  <p:tag name="YOO_CHATSHAPE_TYPE" val="YOO_CHATSHAPE_TITLE"/>
  <p:tag name="TAG_CONTENT_DIAGRAM_INDEX" val="cbdb6a112b4a423faf4af3cad7b0d12b"/>
</p:tagLst>
</file>

<file path=ppt/tags/tag119.xml><?xml version="1.0" encoding="utf-8"?>
<p:tagLst xmlns:p="http://schemas.openxmlformats.org/presentationml/2006/main">
  <p:tag name="KSO_WM_BEAUTIFY_FLAG" val=""/>
  <p:tag name="YOO_CHATSHAPE_TYPE" val="NormalSp"/>
  <p:tag name="TAG_CONTENT_DIAGRAM_INDEX" val="18261fcd33ef4e5e8add1ea484d70d80"/>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YOO_CHAT_DIAGRAM_TYPE" val="YOO_CHAT_DIAGRAM_TEXTSHAPE"/>
  <p:tag name="YOO_CHAT_DIAGRAM_LINKSHAPE" val="3"/>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 name="YOO_CHATSHAPE_TYPE" val="YOO_CHATSHAPE_TITLE"/>
  <p:tag name="TAG_CONTENT_DIAGRAM_INDEX" val="cbdb6a112b4a423faf4af3cad7b0d12b"/>
</p:tagLst>
</file>

<file path=ppt/tags/tag123.xml><?xml version="1.0" encoding="utf-8"?>
<p:tagLst xmlns:p="http://schemas.openxmlformats.org/presentationml/2006/main">
  <p:tag name="KSO_WM_BEAUTIFY_FLAG" val=""/>
  <p:tag name="YOO_CHATSHAPE_TYPE" val="YOO_CHATSHAPE_TITLE"/>
  <p:tag name="TAG_CONTENT_DIAGRAM_INDEX" val="cbdb6a112b4a423faf4af3cad7b0d12b"/>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 name="YOO_CHATSHAPE_TYPE" val="YOO_CHATSHAPE_TITLE"/>
  <p:tag name="TAG_CONTENT_DIAGRAM_INDEX" val="cbdb6a112b4a423faf4af3cad7b0d12b"/>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 name="YOO_CHATSHAPE_TYPE" val="YOO_CHATSHAPE_TITLE"/>
  <p:tag name="TAG_CONTENT_DIAGRAM_INDEX" val="cbdb6a112b4a423faf4af3cad7b0d12b"/>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 name="YOO_CHATSHAPE_TYPE" val="YOO_CHATSHAPE_TITLE"/>
  <p:tag name="TAG_CONTENT_DIAGRAM_INDEX" val="cbdb6a112b4a423faf4af3cad7b0d12b"/>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YOO_CHATSHAPE_TYPE" val="YOO_CHATSHAPE_CHILDDECORATE"/>
  <p:tag name="TAG_CONTENT_GROUPINDEX" val="1"/>
  <p:tag name="TAG_CONTENT_DIAGRAM_INDEX" val="9999cf05cae345d5a6c2f1d2946cc844"/>
  <p:tag name="TAG_CONTENT_SUBINDEX" val="9"/>
  <p:tag name="YOO_CHATSHAPE_LINK" val="sp:关键词9"/>
  <p:tag name="KSO_WM_BEAUTIFY_FLAG" val=""/>
</p:tagLst>
</file>

<file path=ppt/tags/tag145.xml><?xml version="1.0" encoding="utf-8"?>
<p:tagLst xmlns:p="http://schemas.openxmlformats.org/presentationml/2006/main">
  <p:tag name="YOO_CHATSHAPE_TYPE" val="YOO_CHATSHAPE_KEYWORD"/>
  <p:tag name="TAG_CONTENT_GROUPINDEX" val="1"/>
  <p:tag name="TAG_CONTENT_DIAGRAM_INDEX" val="9999cf05cae345d5a6c2f1d2946cc844"/>
  <p:tag name="TAG_CONTENT_SUBINDEX" val="8"/>
  <p:tag name="KSO_WM_BEAUTIFY_FLAG" val=""/>
</p:tagLst>
</file>

<file path=ppt/tags/tag146.xml><?xml version="1.0" encoding="utf-8"?>
<p:tagLst xmlns:p="http://schemas.openxmlformats.org/presentationml/2006/main">
  <p:tag name="YOO_CHATSHAPE_TYPE" val="YOO_CHATSHAPE_CHILDDECORATE"/>
  <p:tag name="TAG_CONTENT_GROUPINDEX" val="5"/>
  <p:tag name="TAG_CONTENT_DIAGRAM_INDEX" val="9999cf05cae345d5a6c2f1d2946cc844"/>
  <p:tag name="TAG_CONTENT_SUBINDEX" val="5"/>
  <p:tag name="YOO_CHATSHAPE_LINK" val="sp:关键词5"/>
  <p:tag name="KSO_WM_BEAUTIFY_FLAG" val=""/>
</p:tagLst>
</file>

<file path=ppt/tags/tag147.xml><?xml version="1.0" encoding="utf-8"?>
<p:tagLst xmlns:p="http://schemas.openxmlformats.org/presentationml/2006/main">
  <p:tag name="YOO_CHATSHAPE_TYPE" val="YOO_CHATSHAPE_KEYWORD"/>
  <p:tag name="TAG_CONTENT_GROUPINDEX" val="5"/>
  <p:tag name="TAG_CONTENT_DIAGRAM_INDEX" val="9999cf05cae345d5a6c2f1d2946cc844"/>
  <p:tag name="TAG_CONTENT_SUBINDEX" val="4"/>
  <p:tag name="KSO_WM_BEAUTIFY_FLAG" val=""/>
</p:tagLst>
</file>

<file path=ppt/tags/tag148.xml><?xml version="1.0" encoding="utf-8"?>
<p:tagLst xmlns:p="http://schemas.openxmlformats.org/presentationml/2006/main">
  <p:tag name="YOO_CHATSHAPE_TYPE" val="YOO_CHATSHAPE_CHILDDECORATE"/>
  <p:tag name="TAG_CONTENT_GROUPINDEX" val="10"/>
  <p:tag name="TAG_CONTENT_DIAGRAM_INDEX" val="9999cf05cae345d5a6c2f1d2946cc844"/>
  <p:tag name="TAG_CONTENT_SUBINDEX" val="1"/>
  <p:tag name="YOO_CHATSHAPE_LINK" val="sp:关键词1"/>
  <p:tag name="KSO_WM_BEAUTIFY_FLAG" val=""/>
</p:tagLst>
</file>

<file path=ppt/tags/tag149.xml><?xml version="1.0" encoding="utf-8"?>
<p:tagLst xmlns:p="http://schemas.openxmlformats.org/presentationml/2006/main">
  <p:tag name="YOO_CHATSHAPE_TYPE" val="YOO_CHATSHAPE_KEYWORD"/>
  <p:tag name="TAG_CONTENT_GROUPINDEX" val="10"/>
  <p:tag name="TAG_CONTENT_DIAGRAM_INDEX" val="9999cf05cae345d5a6c2f1d2946cc844"/>
  <p:tag name="TAG_CONTENT_SUBINDEX" val="0"/>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YOO_CHATSHAPE_TYPE" val="YOO_CHATSHAPE_DECORATION"/>
  <p:tag name="TAG_CONTENT_DIAGRAM_INDEX" val="9999cf05cae345d5a6c2f1d2946cc844"/>
  <p:tag name="TAG_CONTENT_SUBINDEX" val="11"/>
  <p:tag name="KSO_WM_BEAUTIFY_FLAG" val=""/>
</p:tagLst>
</file>

<file path=ppt/tags/tag151.xml><?xml version="1.0" encoding="utf-8"?>
<p:tagLst xmlns:p="http://schemas.openxmlformats.org/presentationml/2006/main">
  <p:tag name="YOO_CHATSHAPE_TYPE" val="YOO_CHATSHAPE_DECORATION"/>
  <p:tag name="TAG_CONTENT_DIAGRAM_INDEX" val="9999cf05cae345d5a6c2f1d2946cc844"/>
  <p:tag name="TAG_CONTENT_SUBINDEX" val="10"/>
  <p:tag name="KSO_WM_BEAUTIFY_FLAG" val=""/>
</p:tagLst>
</file>

<file path=ppt/tags/tag152.xml><?xml version="1.0" encoding="utf-8"?>
<p:tagLst xmlns:p="http://schemas.openxmlformats.org/presentationml/2006/main">
  <p:tag name="YOO_CHATSHAPE_TYPE" val="YOO_CHATSHAPE_DECORATION"/>
  <p:tag name="TAG_CONTENT_DIAGRAM_INDEX" val="9999cf05cae345d5a6c2f1d2946cc844"/>
  <p:tag name="TAG_CONTENT_SUBINDEX" val="7"/>
  <p:tag name="KSO_WM_BEAUTIFY_FLAG" val=""/>
</p:tagLst>
</file>

<file path=ppt/tags/tag153.xml><?xml version="1.0" encoding="utf-8"?>
<p:tagLst xmlns:p="http://schemas.openxmlformats.org/presentationml/2006/main">
  <p:tag name="YOO_CHATSHAPE_TYPE" val="YOO_CHATSHAPE_DECORATION"/>
  <p:tag name="TAG_CONTENT_DIAGRAM_INDEX" val="9999cf05cae345d5a6c2f1d2946cc844"/>
  <p:tag name="TAG_CONTENT_SUBINDEX" val="1"/>
  <p:tag name="KSO_WM_BEAUTIFY_FLAG" val=""/>
</p:tagLst>
</file>

<file path=ppt/tags/tag154.xml><?xml version="1.0" encoding="utf-8"?>
<p:tagLst xmlns:p="http://schemas.openxmlformats.org/presentationml/2006/main">
  <p:tag name="YOO_CHATSHAPE_TYPE" val="YOO_CHATSHAPE_DECORATION"/>
  <p:tag name="TAG_CONTENT_DIAGRAM_INDEX" val="9999cf05cae345d5a6c2f1d2946cc844"/>
  <p:tag name="TAG_CONTENT_SUBINDEX" val="2"/>
  <p:tag name="KSO_WM_BEAUTIFY_FLAG" val=""/>
</p:tagLst>
</file>

<file path=ppt/tags/tag155.xml><?xml version="1.0" encoding="utf-8"?>
<p:tagLst xmlns:p="http://schemas.openxmlformats.org/presentationml/2006/main">
  <p:tag name="YOO_CHATSHAPE_TYPE" val="YOO_CHATSHAPE_DECORATION"/>
  <p:tag name="TAG_CONTENT_DIAGRAM_INDEX" val="9999cf05cae345d5a6c2f1d2946cc844"/>
  <p:tag name="TAG_CONTENT_SUBINDEX" val="3"/>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YOO_CHATSHAPE_TYPE" val="YOO_CHATSHAPE_CHILDDECORATE"/>
  <p:tag name="TAG_CONTENT_GROUPINDEX" val="2"/>
  <p:tag name="TAG_CONTENT_DIAGRAM_INDEX" val="9999cf05cae345d5a6c2f1d2946cc844"/>
  <p:tag name="TAG_CONTENT_SUBINDEX" val="8"/>
  <p:tag name="YOO_CHATSHAPE_LINK" val="sp:关键词8"/>
  <p:tag name="KSO_WM_BEAUTIFY_FLAG" val=""/>
</p:tagLst>
</file>

<file path=ppt/tags/tag158.xml><?xml version="1.0" encoding="utf-8"?>
<p:tagLst xmlns:p="http://schemas.openxmlformats.org/presentationml/2006/main">
  <p:tag name="YOO_CHATSHAPE_TYPE" val="YOO_CHATSHAPE_DECORATION"/>
  <p:tag name="TAG_CONTENT_DIAGRAM_INDEX" val="9999cf05cae345d5a6c2f1d2946cc844"/>
  <p:tag name="TAG_CONTENT_SUBINDEX" val="8"/>
  <p:tag name="KSO_WM_BEAUTIFY_FLAG" val=""/>
</p:tagLst>
</file>

<file path=ppt/tags/tag159.xml><?xml version="1.0" encoding="utf-8"?>
<p:tagLst xmlns:p="http://schemas.openxmlformats.org/presentationml/2006/main">
  <p:tag name="YOO_CHATSHAPE_TYPE" val="YOO_CHATSHAPE_DECORATION"/>
  <p:tag name="TAG_CONTENT_DIAGRAM_INDEX" val="9999cf05cae345d5a6c2f1d2946cc844"/>
  <p:tag name="TAG_CONTENT_SUBINDEX" val="6"/>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YOO_CHATSHAPE_TYPE" val="YOO_CHATSHAPE_DECORATION"/>
  <p:tag name="TAG_CONTENT_DIAGRAM_INDEX" val="9999cf05cae345d5a6c2f1d2946cc844"/>
  <p:tag name="TAG_CONTENT_SUBINDEX" val="8"/>
  <p:tag name="KSO_WM_BEAUTIFY_FLAG" val=""/>
</p:tagLst>
</file>

<file path=ppt/tags/tag161.xml><?xml version="1.0" encoding="utf-8"?>
<p:tagLst xmlns:p="http://schemas.openxmlformats.org/presentationml/2006/main">
  <p:tag name="YOO_CHATSHAPE_TYPE" val="YOO_CHATSHAPE_KEYWORD"/>
  <p:tag name="TAG_CONTENT_GROUPINDEX" val="2"/>
  <p:tag name="TAG_CONTENT_DIAGRAM_INDEX" val="9999cf05cae345d5a6c2f1d2946cc844"/>
  <p:tag name="TAG_CONTENT_SUBINDEX" val="7"/>
  <p:tag name="KSO_WM_BEAUTIFY_FLAG" val=""/>
</p:tagLst>
</file>

<file path=ppt/tags/tag162.xml><?xml version="1.0" encoding="utf-8"?>
<p:tagLst xmlns:p="http://schemas.openxmlformats.org/presentationml/2006/main">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 name="YOO_CHATSHAPE_TYPE" val="NormalSp"/>
  <p:tag name="TAG_CONTENT_DIAGRAM_INDEX" val="406b4f9ea5804e9abe3b6a25aef50856"/>
  <p:tag name="KSO_WM_BEAUTIFY_FLAG" val=""/>
</p:tagLst>
</file>

<file path=ppt/tags/tag163.xml><?xml version="1.0" encoding="utf-8"?>
<p:tagLst xmlns:p="http://schemas.openxmlformats.org/presentationml/2006/main">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3"/>
  <p:tag name="KSO_WM_UNIT_TEXT_FILL_TYPE" val="1"/>
  <p:tag name="YOO_CHATSHAPE_TYPE" val="NormalSp"/>
  <p:tag name="TAG_CONTENT_DIAGRAM_INDEX" val="406b4f9ea5804e9abe3b6a25aef50856"/>
  <p:tag name="KSO_WM_BEAUTIFY_FLAG" val=""/>
</p:tagLst>
</file>

<file path=ppt/tags/tag164.xml><?xml version="1.0" encoding="utf-8"?>
<p:tagLst xmlns:p="http://schemas.openxmlformats.org/presentationml/2006/main">
  <p:tag name="KSO_WM_BEAUTIFY_FLAG" val=""/>
  <p:tag name="YOO_CHATSHAPE_TYPE" val="YOO_CHATSHAPE_TITLE"/>
  <p:tag name="TAG_CONTENT_DIAGRAM_INDEX" val="406b4f9ea5804e9abe3b6a25aef50856"/>
</p:tagLst>
</file>

<file path=ppt/tags/tag165.xml><?xml version="1.0" encoding="utf-8"?>
<p:tagLst xmlns:p="http://schemas.openxmlformats.org/presentationml/2006/main">
  <p:tag name="KSO_WM_BEAUTIFY_FLAG" val=""/>
  <p:tag name="YOO_CHATSHAPE_TYPE" val="YOO_CHATSHAPE_CONTENT"/>
  <p:tag name="TAG_CONTENT_DIAGRAM_INDEX" val="406b4f9ea5804e9abe3b6a25aef50856"/>
</p:tagLst>
</file>

<file path=ppt/tags/tag166.xml><?xml version="1.0" encoding="utf-8"?>
<p:tagLst xmlns:p="http://schemas.openxmlformats.org/presentationml/2006/main">
  <p:tag name="YOO_CHAT_DIAGRAM_TYPE" val="YOO_CHAT_DIAGRAM_TEXTSHAPE"/>
  <p:tag name="YOO_CHAT_DIAGRAM_LINKSHAPE" val="4"/>
  <p:tag name="KSO_WM_BEAUTIFY_FLAG" val=""/>
</p:tagLst>
</file>

<file path=ppt/tags/tag167.xml><?xml version="1.0" encoding="utf-8"?>
<p:tagLst xmlns:p="http://schemas.openxmlformats.org/presentationml/2006/main">
  <p:tag name="YOO_CHAT_DIAGRAM_TYPE" val="YOO_CHAT_DIAGRAM_TEXTSHAPE"/>
  <p:tag name="YOO_CHAT_DIAGRAM_LINKSHAPE" val="4"/>
  <p:tag name="KSO_WM_BEAUTIFY_FLAG" val=""/>
</p:tagLst>
</file>

<file path=ppt/tags/tag168.xml><?xml version="1.0" encoding="utf-8"?>
<p:tagLst xmlns:p="http://schemas.openxmlformats.org/presentationml/2006/main">
  <p:tag name="YOO_CHAT_DIAGRAM_TYPE" val="YOO_CHAT_DIAGRAM_TEXTSHAPE"/>
  <p:tag name="YOO_CHAT_DIAGRAM_LINKSHAPE" val="4"/>
  <p:tag name="KSO_WM_BEAUTIFY_FLAG" val=""/>
</p:tagLst>
</file>

<file path=ppt/tags/tag169.xml><?xml version="1.0" encoding="utf-8"?>
<p:tagLst xmlns:p="http://schemas.openxmlformats.org/presentationml/2006/main">
  <p:tag name="YOO_CHAT_DIAGRAM_TYPE" val="YOO_CHAT_DIAGRAM_TEXTSHAPE"/>
  <p:tag name="YOO_CHAT_DIAGRAM_LINKSHAPE" val="4"/>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 name="YOO_CHATSHAPE_TYPE" val="YOO_CHATSHAPE_CONTENT"/>
  <p:tag name="TAG_CONTENT_DIAGRAM_INDEX" val="406b4f9ea5804e9abe3b6a25aef50856"/>
</p:tagLst>
</file>

<file path=ppt/tags/tag171.xml><?xml version="1.0" encoding="utf-8"?>
<p:tagLst xmlns:p="http://schemas.openxmlformats.org/presentationml/2006/main">
  <p:tag name="KSO_WM_BEAUTIFY_FLAG" val=""/>
  <p:tag name="YOO_CHATSHAPE_TYPE" val="YOO_CHATSHAPE_CONTENT"/>
  <p:tag name="TAG_CONTENT_DIAGRAM_INDEX" val="406b4f9ea5804e9abe3b6a25aef50856"/>
</p:tagLst>
</file>

<file path=ppt/tags/tag172.xml><?xml version="1.0" encoding="utf-8"?>
<p:tagLst xmlns:p="http://schemas.openxmlformats.org/presentationml/2006/main">
  <p:tag name="KSO_WM_BEAUTIFY_FLAG" val=""/>
  <p:tag name="YOO_CHATSHAPE_TYPE" val="YOO_CHATSHAPE_CONTENT"/>
  <p:tag name="TAG_CONTENT_DIAGRAM_INDEX" val="406b4f9ea5804e9abe3b6a25aef50856"/>
</p:tagLst>
</file>

<file path=ppt/tags/tag173.xml><?xml version="1.0" encoding="utf-8"?>
<p:tagLst xmlns:p="http://schemas.openxmlformats.org/presentationml/2006/main">
  <p:tag name="KSO_WM_BEAUTIFY_FLAG" val=""/>
  <p:tag name="YOO_CHATSHAPE_TYPE" val="NormalSp"/>
  <p:tag name="TAG_CONTENT_DIAGRAM_INDEX" val="b232da81e82c4fd6baf35a585648450b"/>
</p:tagLst>
</file>

<file path=ppt/tags/tag174.xml><?xml version="1.0" encoding="utf-8"?>
<p:tagLst xmlns:p="http://schemas.openxmlformats.org/presentationml/2006/main">
  <p:tag name="YOO_CHATSHAPE_TYPE" val="NormalSp"/>
  <p:tag name="TAG_CONTENT_DIAGRAM_INDEX" val="b232da81e82c4fd6baf35a585648450b"/>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 name="YOO_CHATSHAPE_TYPE" val="YOO_CHATSHAPE_TITLE"/>
  <p:tag name="TAG_CONTENT_DIAGRAM_INDEX" val="b232da81e82c4fd6baf35a585648450b"/>
</p:tagLst>
</file>

<file path=ppt/tags/tag179.xml><?xml version="1.0" encoding="utf-8"?>
<p:tagLst xmlns:p="http://schemas.openxmlformats.org/presentationml/2006/main">
  <p:tag name="YOO_CHATSHAPE_TYPE" val="YOO_CHATSHAPE_CONTENT"/>
  <p:tag name="TAG_CONTENT_DIAGRAM_INDEX" val="b232da81e82c4fd6baf35a585648450b"/>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YOO_CHATSHAPE_TYPE" val="YOO_CHATSHAPE_CHILDDECORATE"/>
  <p:tag name="TAG_CONTENT_GROUPINDEX" val="4"/>
  <p:tag name="TAG_CONTENT_DIAGRAM_INDEX" val="b368228a6ccb41ad875aa223f68aa896"/>
  <p:tag name="TAG_CONTENT_SUBINDEX" val="3"/>
  <p:tag name="YOO_CHATSHAPE_LINK" val="sp:子标题3"/>
  <p:tag name="KSO_WM_BEAUTIFY_FLAG" val=""/>
</p:tagLst>
</file>

<file path=ppt/tags/tag94.xml><?xml version="1.0" encoding="utf-8"?>
<p:tagLst xmlns:p="http://schemas.openxmlformats.org/presentationml/2006/main">
  <p:tag name="YOO_CHATSHAPE_TYPE" val="YOO_CHATSHAPE_CHILDDECORATE"/>
  <p:tag name="TAG_CONTENT_GROUPINDEX" val="3"/>
  <p:tag name="TAG_CONTENT_DIAGRAM_INDEX" val="b368228a6ccb41ad875aa223f68aa896"/>
  <p:tag name="TAG_CONTENT_SUBINDEX" val="4"/>
  <p:tag name="YOO_CHATSHAPE_LINK" val="sp:子标题4"/>
  <p:tag name="KSO_WM_BEAUTIFY_FLAG" val=""/>
</p:tagLst>
</file>

<file path=ppt/tags/tag95.xml><?xml version="1.0" encoding="utf-8"?>
<p:tagLst xmlns:p="http://schemas.openxmlformats.org/presentationml/2006/main">
  <p:tag name="YOO_CHATSHAPE_TYPE" val="YOO_CHATSHAPE_CHILDDECORATE"/>
  <p:tag name="TAG_CONTENT_GROUPINDEX" val="1"/>
  <p:tag name="TAG_CONTENT_DIAGRAM_INDEX" val="b368228a6ccb41ad875aa223f68aa896"/>
  <p:tag name="TAG_CONTENT_SUBINDEX" val="1"/>
  <p:tag name="YOO_CHATSHAPE_LINK" val="sp:子标题1"/>
  <p:tag name="KSO_WM_BEAUTIFY_FLAG" val=""/>
</p:tagLst>
</file>

<file path=ppt/tags/tag96.xml><?xml version="1.0" encoding="utf-8"?>
<p:tagLst xmlns:p="http://schemas.openxmlformats.org/presentationml/2006/main">
  <p:tag name="YOO_CHATSHAPE_TYPE" val="YOO_CHATSHAPE_CHILDDECORATE"/>
  <p:tag name="TAG_CONTENT_GROUPINDEX" val="2"/>
  <p:tag name="TAG_CONTENT_DIAGRAM_INDEX" val="b368228a6ccb41ad875aa223f68aa896"/>
  <p:tag name="TAG_CONTENT_SUBINDEX" val="2"/>
  <p:tag name="YOO_CHATSHAPE_LINK" val="sp:子标题2"/>
  <p:tag name="KSO_WM_BEAUTIFY_FLAG" val=""/>
</p:tagLst>
</file>

<file path=ppt/tags/tag97.xml><?xml version="1.0" encoding="utf-8"?>
<p:tagLst xmlns:p="http://schemas.openxmlformats.org/presentationml/2006/main">
  <p:tag name="YOO_CHATSHAPE_TYPE" val="YOO_CHATSHAPE_CHILDTITLE"/>
  <p:tag name="TAG_CONTENT_GROUPINDEX" val="3"/>
  <p:tag name="TAG_CONTENT_DIAGRAM_INDEX" val="b368228a6ccb41ad875aa223f68aa896"/>
  <p:tag name="TAG_CONTENT_SUBINDEX" val="3"/>
  <p:tag name="KSO_WM_BEAUTIFY_FLAG" val=""/>
</p:tagLst>
</file>

<file path=ppt/tags/tag98.xml><?xml version="1.0" encoding="utf-8"?>
<p:tagLst xmlns:p="http://schemas.openxmlformats.org/presentationml/2006/main">
  <p:tag name="YOO_CHATSHAPE_TYPE" val="YOO_CHATSHAPE_CHILDTITLE"/>
  <p:tag name="TAG_CONTENT_GROUPINDEX" val="1"/>
  <p:tag name="TAG_CONTENT_DIAGRAM_INDEX" val="b368228a6ccb41ad875aa223f68aa896"/>
  <p:tag name="TAG_CONTENT_SUBINDEX" val="1"/>
  <p:tag name="KSO_WM_BEAUTIFY_FLAG" val=""/>
</p:tagLst>
</file>

<file path=ppt/tags/tag99.xml><?xml version="1.0" encoding="utf-8"?>
<p:tagLst xmlns:p="http://schemas.openxmlformats.org/presentationml/2006/main">
  <p:tag name="YOO_CHATSHAPE_TYPE" val="YOO_CHATSHAPE_CHILDTITLE"/>
  <p:tag name="TAG_CONTENT_GROUPINDEX" val="4"/>
  <p:tag name="TAG_CONTENT_DIAGRAM_INDEX" val="b368228a6ccb41ad875aa223f68aa896"/>
  <p:tag name="TAG_CONTENT_SUBINDEX" val="4"/>
  <p:tag name="KSO_WM_BEAUTIFY_FLAG" val=""/>
</p:tagLst>
</file>

<file path=ppt/theme/theme1.xml><?xml version="1.0" encoding="utf-8"?>
<a:theme xmlns:a="http://schemas.openxmlformats.org/drawingml/2006/main" name="pl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ecagxx2">
      <a:majorFont>
        <a:latin typeface="汉仪润圆-65简"/>
        <a:ea typeface="汉仪润圆-65简"/>
        <a:cs typeface=""/>
      </a:majorFont>
      <a:minorFont>
        <a:latin typeface="汉仪润圆-65简"/>
        <a:ea typeface="汉仪润圆-65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润圆-6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润圆-65简"/>
        <a:ea typeface=""/>
        <a:cs typeface=""/>
        <a:font script="Jpan" typeface="ＭＳ Ｐゴシック"/>
        <a:font script="Hang" typeface="맑은 고딕"/>
        <a:font script="Hans" typeface="汉仪润圆-65简"/>
        <a:font script="Hant" typeface="新細明體"/>
        <a:font script="Arab" typeface="汉仪润圆-65简"/>
        <a:font script="Hebr" typeface="汉仪润圆-6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润圆-6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润圆-6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润圆-65简"/>
        <a:ea typeface=""/>
        <a:cs typeface=""/>
        <a:font script="Jpan" typeface="ＭＳ Ｐゴシック"/>
        <a:font script="Hang" typeface="맑은 고딕"/>
        <a:font script="Hans" typeface="汉仪润圆-65简"/>
        <a:font script="Hant" typeface="新細明體"/>
        <a:font script="Arab" typeface="汉仪润圆-65简"/>
        <a:font script="Hebr" typeface="汉仪润圆-6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润圆-6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10135</Words>
  <Application>WPS 文字</Application>
  <PresentationFormat>宽屏</PresentationFormat>
  <Paragraphs>720</Paragraphs>
  <Slides>42</Slides>
  <Notes>16</Notes>
  <HiddenSlides>1</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42</vt:i4>
      </vt:variant>
    </vt:vector>
  </HeadingPairs>
  <TitlesOfParts>
    <vt:vector size="63" baseType="lpstr">
      <vt:lpstr>Arial</vt:lpstr>
      <vt:lpstr>宋体</vt:lpstr>
      <vt:lpstr>Wingdings</vt:lpstr>
      <vt:lpstr>汉仪润圆-65简</vt:lpstr>
      <vt:lpstr>苹方-简</vt:lpstr>
      <vt:lpstr>微软雅黑</vt:lpstr>
      <vt:lpstr>汉仪旗黑</vt:lpstr>
      <vt:lpstr>Calibri</vt:lpstr>
      <vt:lpstr>Helvetica Neue</vt:lpstr>
      <vt:lpstr>方正小标宋简体</vt:lpstr>
      <vt:lpstr>微软雅黑</vt:lpstr>
      <vt:lpstr>汉仪润圆-65简</vt:lpstr>
      <vt:lpstr>宋体</vt:lpstr>
      <vt:lpstr>Arial Unicode MS</vt:lpstr>
      <vt:lpstr>宋体</vt:lpstr>
      <vt:lpstr>Times New Roman</vt:lpstr>
      <vt:lpstr>思源黑体 CN</vt:lpstr>
      <vt:lpstr>方正清刻本悦宋简体</vt:lpstr>
      <vt:lpstr>汉仪书宋二KW</vt:lpstr>
      <vt:lpstr>汉仪中黑KW</vt:lpstr>
      <vt:lpstr>pl主题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ぇッャ</cp:lastModifiedBy>
  <cp:revision>27</cp:revision>
  <dcterms:created xsi:type="dcterms:W3CDTF">2024-05-30T15:35:19Z</dcterms:created>
  <dcterms:modified xsi:type="dcterms:W3CDTF">2024-05-30T15:35:19Z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135B89D0D15FE18E5B1E2166AEF3A41B_43</vt:lpwstr>
  </property>
  <property fmtid="{D5CDD505-2E9C-101B-9397-08002B2CF9AE}" pid="3" name="KSOProductBuildVer">
    <vt:lpwstr>2052-6.2.0.8299</vt:lpwstr>
  </property>
  <property fmtid="{D5CDD505-2E9C-101B-9397-08002B2CF9AE}" pid="4" name="KSOTemplateUUID">
    <vt:lpwstr>v1.0_mb_yd23d6RPZVbAcj/DFQcTYA==</vt:lpwstr>
  </property>
</Properties>
</file>